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7"/>
  </p:notesMasterIdLst>
  <p:sldIdLst>
    <p:sldId id="6379" r:id="rId3"/>
    <p:sldId id="6332" r:id="rId4"/>
    <p:sldId id="6367" r:id="rId5"/>
    <p:sldId id="6385" r:id="rId6"/>
    <p:sldId id="260" r:id="rId7"/>
    <p:sldId id="258" r:id="rId8"/>
    <p:sldId id="6351" r:id="rId9"/>
    <p:sldId id="6358" r:id="rId10"/>
    <p:sldId id="6370" r:id="rId11"/>
    <p:sldId id="6375" r:id="rId12"/>
    <p:sldId id="6366" r:id="rId13"/>
    <p:sldId id="6373" r:id="rId14"/>
    <p:sldId id="6371" r:id="rId15"/>
    <p:sldId id="6380" r:id="rId16"/>
    <p:sldId id="6372" r:id="rId17"/>
    <p:sldId id="6329" r:id="rId18"/>
    <p:sldId id="6377" r:id="rId19"/>
    <p:sldId id="6378" r:id="rId20"/>
    <p:sldId id="6376" r:id="rId21"/>
    <p:sldId id="6360" r:id="rId22"/>
    <p:sldId id="261" r:id="rId23"/>
    <p:sldId id="259" r:id="rId24"/>
    <p:sldId id="262" r:id="rId25"/>
    <p:sldId id="263" r:id="rId26"/>
    <p:sldId id="264" r:id="rId27"/>
    <p:sldId id="266" r:id="rId28"/>
    <p:sldId id="267" r:id="rId29"/>
    <p:sldId id="270" r:id="rId30"/>
    <p:sldId id="271" r:id="rId31"/>
    <p:sldId id="272" r:id="rId32"/>
    <p:sldId id="273" r:id="rId33"/>
    <p:sldId id="275" r:id="rId34"/>
    <p:sldId id="274" r:id="rId35"/>
    <p:sldId id="276" r:id="rId36"/>
    <p:sldId id="277" r:id="rId37"/>
    <p:sldId id="6381" r:id="rId38"/>
    <p:sldId id="279" r:id="rId39"/>
    <p:sldId id="280" r:id="rId40"/>
    <p:sldId id="281" r:id="rId41"/>
    <p:sldId id="282" r:id="rId42"/>
    <p:sldId id="283" r:id="rId43"/>
    <p:sldId id="285" r:id="rId44"/>
    <p:sldId id="286" r:id="rId45"/>
    <p:sldId id="288" r:id="rId46"/>
    <p:sldId id="289" r:id="rId47"/>
    <p:sldId id="6340" r:id="rId48"/>
    <p:sldId id="6330" r:id="rId49"/>
    <p:sldId id="6333" r:id="rId50"/>
    <p:sldId id="6331" r:id="rId51"/>
    <p:sldId id="6334" r:id="rId52"/>
    <p:sldId id="6382" r:id="rId53"/>
    <p:sldId id="6345" r:id="rId54"/>
    <p:sldId id="6328" r:id="rId55"/>
    <p:sldId id="636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1"/>
    <p:restoredTop sz="96190"/>
  </p:normalViewPr>
  <p:slideViewPr>
    <p:cSldViewPr snapToGrid="0">
      <p:cViewPr varScale="1">
        <p:scale>
          <a:sx n="113" d="100"/>
          <a:sy n="113" d="100"/>
        </p:scale>
        <p:origin x="208" y="392"/>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a:p>
        </p:txBody>
      </p:sp>
    </p:spTree>
    <p:extLst>
      <p:ext uri="{BB962C8B-B14F-4D97-AF65-F5344CB8AC3E}">
        <p14:creationId xmlns:p14="http://schemas.microsoft.com/office/powerpoint/2010/main" val="175837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a:p>
        </p:txBody>
      </p:sp>
    </p:spTree>
    <p:extLst>
      <p:ext uri="{BB962C8B-B14F-4D97-AF65-F5344CB8AC3E}">
        <p14:creationId xmlns:p14="http://schemas.microsoft.com/office/powerpoint/2010/main" val="3593673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a:p>
        </p:txBody>
      </p:sp>
    </p:spTree>
    <p:extLst>
      <p:ext uri="{BB962C8B-B14F-4D97-AF65-F5344CB8AC3E}">
        <p14:creationId xmlns:p14="http://schemas.microsoft.com/office/powerpoint/2010/main" val="1040922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3069297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dirty="0"/>
          </a:p>
        </p:txBody>
      </p:sp>
    </p:spTree>
    <p:extLst>
      <p:ext uri="{BB962C8B-B14F-4D97-AF65-F5344CB8AC3E}">
        <p14:creationId xmlns:p14="http://schemas.microsoft.com/office/powerpoint/2010/main" val="884748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2070409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2519167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20</a:t>
            </a:fld>
            <a:endParaRPr lang="en-US" dirty="0"/>
          </a:p>
        </p:txBody>
      </p:sp>
    </p:spTree>
    <p:extLst>
      <p:ext uri="{BB962C8B-B14F-4D97-AF65-F5344CB8AC3E}">
        <p14:creationId xmlns:p14="http://schemas.microsoft.com/office/powerpoint/2010/main" val="2696828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21</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24</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25</a:t>
            </a:fld>
            <a:endParaRPr lang="en-US"/>
          </a:p>
        </p:txBody>
      </p:sp>
    </p:spTree>
    <p:extLst>
      <p:ext uri="{BB962C8B-B14F-4D97-AF65-F5344CB8AC3E}">
        <p14:creationId xmlns:p14="http://schemas.microsoft.com/office/powerpoint/2010/main" val="3035458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26</a:t>
            </a:fld>
            <a:endParaRPr lang="en-US"/>
          </a:p>
        </p:txBody>
      </p:sp>
    </p:spTree>
    <p:extLst>
      <p:ext uri="{BB962C8B-B14F-4D97-AF65-F5344CB8AC3E}">
        <p14:creationId xmlns:p14="http://schemas.microsoft.com/office/powerpoint/2010/main" val="3210027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27</a:t>
            </a:fld>
            <a:endParaRPr lang="en-US"/>
          </a:p>
        </p:txBody>
      </p:sp>
    </p:spTree>
    <p:extLst>
      <p:ext uri="{BB962C8B-B14F-4D97-AF65-F5344CB8AC3E}">
        <p14:creationId xmlns:p14="http://schemas.microsoft.com/office/powerpoint/2010/main" val="3364217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28</a:t>
            </a:fld>
            <a:endParaRPr lang="en-US"/>
          </a:p>
        </p:txBody>
      </p:sp>
    </p:spTree>
    <p:extLst>
      <p:ext uri="{BB962C8B-B14F-4D97-AF65-F5344CB8AC3E}">
        <p14:creationId xmlns:p14="http://schemas.microsoft.com/office/powerpoint/2010/main" val="287668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29</a:t>
            </a:fld>
            <a:endParaRPr lang="en-US"/>
          </a:p>
        </p:txBody>
      </p:sp>
    </p:spTree>
    <p:extLst>
      <p:ext uri="{BB962C8B-B14F-4D97-AF65-F5344CB8AC3E}">
        <p14:creationId xmlns:p14="http://schemas.microsoft.com/office/powerpoint/2010/main" val="20408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dirty="0"/>
          </a:p>
        </p:txBody>
      </p:sp>
    </p:spTree>
    <p:extLst>
      <p:ext uri="{BB962C8B-B14F-4D97-AF65-F5344CB8AC3E}">
        <p14:creationId xmlns:p14="http://schemas.microsoft.com/office/powerpoint/2010/main" val="2907298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31</a:t>
            </a:fld>
            <a:endParaRPr lang="en-US" dirty="0"/>
          </a:p>
        </p:txBody>
      </p:sp>
    </p:spTree>
    <p:extLst>
      <p:ext uri="{BB962C8B-B14F-4D97-AF65-F5344CB8AC3E}">
        <p14:creationId xmlns:p14="http://schemas.microsoft.com/office/powerpoint/2010/main" val="1757276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2845094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34</a:t>
            </a:fld>
            <a:endParaRPr lang="en-US"/>
          </a:p>
        </p:txBody>
      </p:sp>
    </p:spTree>
    <p:extLst>
      <p:ext uri="{BB962C8B-B14F-4D97-AF65-F5344CB8AC3E}">
        <p14:creationId xmlns:p14="http://schemas.microsoft.com/office/powerpoint/2010/main" val="1124593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35</a:t>
            </a:fld>
            <a:endParaRPr lang="en-US"/>
          </a:p>
        </p:txBody>
      </p:sp>
    </p:spTree>
    <p:extLst>
      <p:ext uri="{BB962C8B-B14F-4D97-AF65-F5344CB8AC3E}">
        <p14:creationId xmlns:p14="http://schemas.microsoft.com/office/powerpoint/2010/main" val="3558963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36</a:t>
            </a:fld>
            <a:endParaRPr lang="en-US"/>
          </a:p>
        </p:txBody>
      </p:sp>
    </p:spTree>
    <p:extLst>
      <p:ext uri="{BB962C8B-B14F-4D97-AF65-F5344CB8AC3E}">
        <p14:creationId xmlns:p14="http://schemas.microsoft.com/office/powerpoint/2010/main" val="1524488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50</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51</a:t>
            </a:fld>
            <a:endParaRPr lang="en-US"/>
          </a:p>
        </p:txBody>
      </p:sp>
    </p:spTree>
    <p:extLst>
      <p:ext uri="{BB962C8B-B14F-4D97-AF65-F5344CB8AC3E}">
        <p14:creationId xmlns:p14="http://schemas.microsoft.com/office/powerpoint/2010/main" val="3959020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52</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5edfd6000_0_23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So, in working with USGS, we imagine </a:t>
            </a:r>
            <a:r>
              <a:rPr lang="en-US" sz="1200" b="0" dirty="0" err="1">
                <a:solidFill>
                  <a:schemeClr val="dk1"/>
                </a:solidFill>
                <a:latin typeface="Calibri"/>
                <a:ea typeface="Calibri"/>
                <a:cs typeface="Calibri"/>
                <a:sym typeface="Calibri"/>
              </a:rPr>
              <a:t>geoconnex</a:t>
            </a:r>
            <a:r>
              <a:rPr lang="en-US" sz="1200" b="0" dirty="0">
                <a:solidFill>
                  <a:schemeClr val="dk1"/>
                </a:solidFill>
                <a:latin typeface="Calibri"/>
                <a:ea typeface="Calibri"/>
                <a:cs typeface="Calibri"/>
                <a:sym typeface="Calibri"/>
              </a:rPr>
              <a:t> serving as a kind catalog for data that has been addressed to the national hydrography, the national stream network (and hopefully at some point, also </a:t>
            </a:r>
            <a:r>
              <a:rPr lang="en-US" sz="1200" b="0">
                <a:solidFill>
                  <a:schemeClr val="dk1"/>
                </a:solidFill>
                <a:latin typeface="Calibri"/>
                <a:ea typeface="Calibri"/>
                <a:cs typeface="Calibri"/>
                <a:sym typeface="Calibri"/>
              </a:rPr>
              <a:t>groundwater features), </a:t>
            </a:r>
            <a:r>
              <a:rPr lang="en-US" sz="1200" b="0" dirty="0">
                <a:solidFill>
                  <a:schemeClr val="dk1"/>
                </a:solidFill>
                <a:latin typeface="Calibri"/>
                <a:ea typeface="Calibri"/>
                <a:cs typeface="Calibri"/>
                <a:sym typeface="Calibri"/>
              </a:rPr>
              <a:t>which will be </a:t>
            </a:r>
            <a:r>
              <a:rPr lang="en-US" sz="1200" b="0" dirty="0" err="1">
                <a:solidFill>
                  <a:schemeClr val="dk1"/>
                </a:solidFill>
                <a:latin typeface="Calibri"/>
                <a:ea typeface="Calibri"/>
                <a:cs typeface="Calibri"/>
                <a:sym typeface="Calibri"/>
              </a:rPr>
              <a:t>mainained</a:t>
            </a:r>
            <a:r>
              <a:rPr lang="en-US" sz="1200" b="0" dirty="0">
                <a:solidFill>
                  <a:schemeClr val="dk1"/>
                </a:solidFill>
                <a:latin typeface="Calibri"/>
                <a:ea typeface="Calibri"/>
                <a:cs typeface="Calibri"/>
                <a:sym typeface="Calibri"/>
              </a:rPr>
              <a:t> by the new USGS  3D hydrography program “Infostructure”, which ill include tools to create hydrologic addresses for any user’s data. </a:t>
            </a:r>
            <a:r>
              <a:rPr lang="en-US" sz="1200" b="0" dirty="0" err="1">
                <a:solidFill>
                  <a:schemeClr val="dk1"/>
                </a:solidFill>
                <a:latin typeface="Calibri"/>
                <a:ea typeface="Calibri"/>
                <a:cs typeface="Calibri"/>
                <a:sym typeface="Calibri"/>
              </a:rPr>
              <a:t>Becci</a:t>
            </a:r>
            <a:r>
              <a:rPr lang="en-US" sz="1200" b="0" dirty="0">
                <a:solidFill>
                  <a:schemeClr val="dk1"/>
                </a:solidFill>
                <a:latin typeface="Calibri"/>
                <a:ea typeface="Calibri"/>
                <a:cs typeface="Calibri"/>
                <a:sym typeface="Calibri"/>
              </a:rPr>
              <a:t> Anderson from USGS is going to talk in more detail after me about that, so just know these two projects are coordinating closely. </a:t>
            </a:r>
            <a:endParaRPr sz="1200" b="0" dirty="0">
              <a:solidFill>
                <a:schemeClr val="dk1"/>
              </a:solidFill>
              <a:latin typeface="Calibri"/>
              <a:ea typeface="Calibri"/>
              <a:cs typeface="Calibri"/>
              <a:sym typeface="Calibri"/>
            </a:endParaRPr>
          </a:p>
        </p:txBody>
      </p:sp>
      <p:sp>
        <p:nvSpPr>
          <p:cNvPr id="775" name="Google Shape;775;gd5edfd6000_0_2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776" name="Google Shape;776;gd5edfd600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69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54</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5</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6</a:t>
            </a:fld>
            <a:endParaRPr lang="en-US" dirty="0"/>
          </a:p>
        </p:txBody>
      </p:sp>
    </p:spTree>
    <p:extLst>
      <p:ext uri="{BB962C8B-B14F-4D97-AF65-F5344CB8AC3E}">
        <p14:creationId xmlns:p14="http://schemas.microsoft.com/office/powerpoint/2010/main" val="128207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74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9</a:t>
            </a:fld>
            <a:endParaRPr lang="en-US"/>
          </a:p>
        </p:txBody>
      </p:sp>
    </p:spTree>
    <p:extLst>
      <p:ext uri="{BB962C8B-B14F-4D97-AF65-F5344CB8AC3E}">
        <p14:creationId xmlns:p14="http://schemas.microsoft.com/office/powerpoint/2010/main" val="89875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10</a:t>
            </a:fld>
            <a:endParaRPr lang="en-US"/>
          </a:p>
        </p:txBody>
      </p:sp>
    </p:spTree>
    <p:extLst>
      <p:ext uri="{BB962C8B-B14F-4D97-AF65-F5344CB8AC3E}">
        <p14:creationId xmlns:p14="http://schemas.microsoft.com/office/powerpoint/2010/main" val="2389830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7.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 Id="rId9" Type="http://schemas.openxmlformats.org/officeDocument/2006/relationships/image" Target="../media/image38.sv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38.sv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7.sv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png"/><Relationship Id="rId5" Type="http://schemas.openxmlformats.org/officeDocument/2006/relationships/hyperlink" Target="https://geoconnex.us/sitemap.xml" TargetMode="External"/><Relationship Id="rId10" Type="http://schemas.openxmlformats.org/officeDocument/2006/relationships/image" Target="../media/image45.svg"/><Relationship Id="rId4" Type="http://schemas.openxmlformats.org/officeDocument/2006/relationships/hyperlink" Target="https://geoconnex.us/" TargetMode="External"/><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internetofwater/gwtc2022-workshop/blob/main/landing_pages/data/data.csv"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hyperlink" Target="https://www.arcgis.com/home/webmap/viewer.html?url=https://services5.arcgis.com/9b85MAhVnAUWydgW/ArcGIS/rest/services/gwtc_2022_demo_data_(Feature_Service)/FeatureServer/0&amp;source=s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hyperlink" Target="https://geoconnex.us/ref/states/48" TargetMode="External"/><Relationship Id="rId3" Type="http://schemas.openxmlformats.org/officeDocument/2006/relationships/hyperlink" Target="https://docs.geoconnex.us/participating.html#templates" TargetMode="External"/><Relationship Id="rId7" Type="http://schemas.openxmlformats.org/officeDocument/2006/relationships/hyperlink" Target="https://schema.org/geoWithi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schema.org/description" TargetMode="External"/><Relationship Id="rId5" Type="http://schemas.openxmlformats.org/officeDocument/2006/relationships/hyperlink" Target="https://www.opengis.net/def/schema/hy_features/hyf/HY_HydrometricFeature" TargetMode="External"/><Relationship Id="rId4" Type="http://schemas.openxmlformats.org/officeDocument/2006/relationships/hyperlink" Target="https://schema.org/nam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Web_template_syste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arcgis.com/home/webmap/viewer.html?url=https://services5.arcgis.com/9b85MAhVnAUWydgW/ArcGIS/rest/services/gwtc_2022_demo_data_(Feature_Service)/FeatureServer/0&amp;source=sd" TargetMode="External"/><Relationship Id="rId5" Type="http://schemas.openxmlformats.org/officeDocument/2006/relationships/hyperlink" Target="https://github.com/internetofwater/pygeoapi" TargetMode="External"/><Relationship Id="rId4" Type="http://schemas.openxmlformats.org/officeDocument/2006/relationships/hyperlink" Target="https://pygeoapi.io/"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yourorg-newwebsite.com/api?site=123" TargetMode="External"/><Relationship Id="rId5" Type="http://schemas.openxmlformats.org/officeDocument/2006/relationships/hyperlink" Target="https://yourorg.com/sites/123" TargetMode="External"/><Relationship Id="rId4" Type="http://schemas.openxmlformats.org/officeDocument/2006/relationships/hyperlink" Target="https://geoconnex.us/your-org/12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github.com/internetofwater/geoconnex.u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github.com/internetofwater/geoconnex.u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data/FeatureServer/0/query?where=1%3D1&amp;outFields=*&amp;outSR=4326&amp;f=pgeojs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lincolninstitute.maps.arcgis.com/home/item.html?id=89f9aa64d7ff47dd8bd2548385f3bc02"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lincolninstitute.maps.arcgis.com/sharing/rest/content/items/89f9aa64d7ff47dd8bd2548385f3bc02/dat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internetofwater/nldi-service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mailto:dblodgett@usgs.gov"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hyperlink" Target="https://labs.waterdata.usgs.gov/api/nldi/swagger-ui/index.html" TargetMode="External"/><Relationship Id="rId4" Type="http://schemas.openxmlformats.org/officeDocument/2006/relationships/image" Target="../media/image69.jpeg"/><Relationship Id="rId9"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hyperlink" Target="https://storymaps.arcgis.com/stories/0ecb1aaf143b4e1981dbe30f38fceec5"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hyperlink" Target="https://docs.geoconnex.u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mailto:konda@lincolninst.edu" TargetMode="External"/><Relationship Id="rId4" Type="http://schemas.openxmlformats.org/officeDocument/2006/relationships/hyperlink" Target="https://github.com/internetofwater/geoconnex.u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docs.ogc.org/per/20-067.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jpeg"/><Relationship Id="rId7"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589722"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accent1">
                    <a:lumMod val="40000"/>
                    <a:lumOff val="60000"/>
                  </a:schemeClr>
                </a:solidFill>
              </a:rPr>
              <a:t>Contributing Hydro-Addressed data to geoconnex.us and the NLDI</a:t>
            </a: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a:off x="3633420" y="5199096"/>
            <a:ext cx="3958426"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87939" y="378957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710346"/>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cxnSp>
        <p:nvCxnSpPr>
          <p:cNvPr id="4" name="Straight Arrow Connector 3">
            <a:extLst>
              <a:ext uri="{FF2B5EF4-FFF2-40B4-BE49-F238E27FC236}">
                <a16:creationId xmlns:a16="http://schemas.microsoft.com/office/drawing/2014/main" id="{5E70A646-9D4F-3A44-85B7-FF3B9DA9A134}"/>
              </a:ext>
            </a:extLst>
          </p:cNvPr>
          <p:cNvCxnSpPr/>
          <p:nvPr/>
        </p:nvCxnSpPr>
        <p:spPr>
          <a:xfrm>
            <a:off x="3488635" y="2782957"/>
            <a:ext cx="3730891" cy="0"/>
          </a:xfrm>
          <a:prstGeom prst="straightConnector1">
            <a:avLst/>
          </a:prstGeom>
          <a:ln w="444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F14D15-52B9-014D-AD2F-586F3213765E}"/>
              </a:ext>
            </a:extLst>
          </p:cNvPr>
          <p:cNvSpPr txBox="1"/>
          <p:nvPr/>
        </p:nvSpPr>
        <p:spPr>
          <a:xfrm>
            <a:off x="3535219" y="1598336"/>
            <a:ext cx="3637722" cy="1200329"/>
          </a:xfrm>
          <a:prstGeom prst="rect">
            <a:avLst/>
          </a:prstGeom>
          <a:noFill/>
        </p:spPr>
        <p:txBody>
          <a:bodyPr wrap="square">
            <a:spAutoFit/>
          </a:bodyPr>
          <a:lstStyle/>
          <a:p>
            <a:r>
              <a:rPr lang="en-US" dirty="0"/>
              <a:t>How do we enable computers to infer and leverage relationships between heterogeneous online data?</a:t>
            </a:r>
          </a:p>
        </p:txBody>
      </p:sp>
      <p:pic>
        <p:nvPicPr>
          <p:cNvPr id="3" name="Graphic 2" descr="Cell Tower outline">
            <a:extLst>
              <a:ext uri="{FF2B5EF4-FFF2-40B4-BE49-F238E27FC236}">
                <a16:creationId xmlns:a16="http://schemas.microsoft.com/office/drawing/2014/main" id="{19FA6703-E839-AB40-A06A-D750C4E243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1083" y="4510519"/>
            <a:ext cx="717958" cy="717958"/>
          </a:xfrm>
          <a:prstGeom prst="rect">
            <a:avLst/>
          </a:prstGeom>
        </p:spPr>
      </p:pic>
      <p:pic>
        <p:nvPicPr>
          <p:cNvPr id="24" name="Graphic 23" descr="Cell Tower outline">
            <a:extLst>
              <a:ext uri="{FF2B5EF4-FFF2-40B4-BE49-F238E27FC236}">
                <a16:creationId xmlns:a16="http://schemas.microsoft.com/office/drawing/2014/main" id="{48240B5B-A817-7F44-BA76-07365CD259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357" y="4276741"/>
            <a:ext cx="717958" cy="717958"/>
          </a:xfrm>
          <a:prstGeom prst="rect">
            <a:avLst/>
          </a:prstGeom>
        </p:spPr>
      </p:pic>
      <p:pic>
        <p:nvPicPr>
          <p:cNvPr id="25" name="Google Shape;416;g10f1a622e4b_0_323" descr="A picture containing graphical user interface&#10;&#10;Description automatically generated">
            <a:extLst>
              <a:ext uri="{FF2B5EF4-FFF2-40B4-BE49-F238E27FC236}">
                <a16:creationId xmlns:a16="http://schemas.microsoft.com/office/drawing/2014/main" id="{869580A2-786C-9F40-8A2B-237703920B46}"/>
              </a:ext>
            </a:extLst>
          </p:cNvPr>
          <p:cNvPicPr preferRelativeResize="0"/>
          <p:nvPr/>
        </p:nvPicPr>
        <p:blipFill rotWithShape="1">
          <a:blip r:embed="rId13">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3735921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DFB2C78B-4C07-F34D-9358-96EB5B62669C}"/>
              </a:ext>
            </a:extLst>
          </p:cNvPr>
          <p:cNvSpPr txBox="1"/>
          <p:nvPr/>
        </p:nvSpPr>
        <p:spPr>
          <a:xfrm>
            <a:off x="5786232" y="0"/>
            <a:ext cx="6405768" cy="646331"/>
          </a:xfrm>
          <a:prstGeom prst="rect">
            <a:avLst/>
          </a:prstGeom>
          <a:noFill/>
        </p:spPr>
        <p:txBody>
          <a:bodyPr wrap="square">
            <a:spAutoFit/>
          </a:bodyPr>
          <a:lstStyle/>
          <a:p>
            <a:r>
              <a:rPr lang="en-US" dirty="0"/>
              <a:t>Requirement 1: All sites and environmental features should have universal, </a:t>
            </a:r>
            <a:r>
              <a:rPr lang="en-US" b="1" dirty="0"/>
              <a:t>persistent identifiers</a:t>
            </a:r>
            <a:endParaRPr lang="en-US" dirty="0"/>
          </a:p>
        </p:txBody>
      </p:sp>
      <p:pic>
        <p:nvPicPr>
          <p:cNvPr id="18" name="Graphic 17" descr="Cell Tower outline">
            <a:extLst>
              <a:ext uri="{FF2B5EF4-FFF2-40B4-BE49-F238E27FC236}">
                <a16:creationId xmlns:a16="http://schemas.microsoft.com/office/drawing/2014/main" id="{6C98E8D2-CDE3-1B40-9316-1F1625CE96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19" name="Graphic 18" descr="Cell Tower outline">
            <a:extLst>
              <a:ext uri="{FF2B5EF4-FFF2-40B4-BE49-F238E27FC236}">
                <a16:creationId xmlns:a16="http://schemas.microsoft.com/office/drawing/2014/main" id="{5FF71858-9969-F447-8E59-A1791A17A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4988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923330"/>
          </a:xfrm>
          <a:prstGeom prst="rect">
            <a:avLst/>
          </a:prstGeom>
          <a:noFill/>
        </p:spPr>
        <p:txBody>
          <a:bodyPr wrap="square">
            <a:spAutoFit/>
          </a:bodyPr>
          <a:lstStyle/>
          <a:p>
            <a:r>
              <a:rPr lang="en-US" dirty="0"/>
              <a:t>Requirement 2: Each individual persistent identifier should resolve/point/redirect to an individual </a:t>
            </a:r>
            <a:r>
              <a:rPr lang="en-US" b="1" dirty="0"/>
              <a:t>landing page </a:t>
            </a:r>
            <a:r>
              <a:rPr lang="en-US" dirty="0"/>
              <a:t>(webpage) about the identified feature</a:t>
            </a:r>
          </a:p>
        </p:txBody>
      </p:sp>
      <p:pic>
        <p:nvPicPr>
          <p:cNvPr id="22" name="Graphic 21" descr="Cell Tower outline">
            <a:extLst>
              <a:ext uri="{FF2B5EF4-FFF2-40B4-BE49-F238E27FC236}">
                <a16:creationId xmlns:a16="http://schemas.microsoft.com/office/drawing/2014/main" id="{07F7D70D-223E-4743-ADED-6A2897B3B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23" name="Graphic 22" descr="Cell Tower outline">
            <a:extLst>
              <a:ext uri="{FF2B5EF4-FFF2-40B4-BE49-F238E27FC236}">
                <a16:creationId xmlns:a16="http://schemas.microsoft.com/office/drawing/2014/main" id="{4248BDDF-15ED-914A-802C-449A6944F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92509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Tree>
    <p:extLst>
      <p:ext uri="{BB962C8B-B14F-4D97-AF65-F5344CB8AC3E}">
        <p14:creationId xmlns:p14="http://schemas.microsoft.com/office/powerpoint/2010/main" val="1032682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
        <p:nvSpPr>
          <p:cNvPr id="4" name="Donut 3">
            <a:extLst>
              <a:ext uri="{FF2B5EF4-FFF2-40B4-BE49-F238E27FC236}">
                <a16:creationId xmlns:a16="http://schemas.microsoft.com/office/drawing/2014/main" id="{E3FF5E8E-4B96-0947-AB1F-F9C92599B0A4}"/>
              </a:ext>
            </a:extLst>
          </p:cNvPr>
          <p:cNvSpPr/>
          <p:nvPr/>
        </p:nvSpPr>
        <p:spPr>
          <a:xfrm rot="1788565">
            <a:off x="959686" y="588890"/>
            <a:ext cx="5928156" cy="2754679"/>
          </a:xfrm>
          <a:prstGeom prst="donut">
            <a:avLst>
              <a:gd name="adj" fmla="val 856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8E68BD3D-6465-BF42-A7B1-07B9EBF4BF4B}"/>
              </a:ext>
            </a:extLst>
          </p:cNvPr>
          <p:cNvSpPr/>
          <p:nvPr/>
        </p:nvSpPr>
        <p:spPr>
          <a:xfrm>
            <a:off x="6691688" y="653658"/>
            <a:ext cx="4021115" cy="100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be a sticking point. 2,000 sensors = 2,000 webpages!</a:t>
            </a:r>
          </a:p>
        </p:txBody>
      </p:sp>
      <p:pic>
        <p:nvPicPr>
          <p:cNvPr id="32" name="Graphic 31" descr="Cell Tower outline">
            <a:extLst>
              <a:ext uri="{FF2B5EF4-FFF2-40B4-BE49-F238E27FC236}">
                <a16:creationId xmlns:a16="http://schemas.microsoft.com/office/drawing/2014/main" id="{33CC0567-44F5-6C45-98CB-3664E7A5F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1083" y="4510519"/>
            <a:ext cx="717958" cy="717958"/>
          </a:xfrm>
          <a:prstGeom prst="rect">
            <a:avLst/>
          </a:prstGeom>
        </p:spPr>
      </p:pic>
      <p:pic>
        <p:nvPicPr>
          <p:cNvPr id="33" name="Graphic 32" descr="Cell Tower outline">
            <a:extLst>
              <a:ext uri="{FF2B5EF4-FFF2-40B4-BE49-F238E27FC236}">
                <a16:creationId xmlns:a16="http://schemas.microsoft.com/office/drawing/2014/main" id="{C68AA8C0-6A34-6247-84F7-8180C94B3C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406696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5" name="TextBox 34">
            <a:extLst>
              <a:ext uri="{FF2B5EF4-FFF2-40B4-BE49-F238E27FC236}">
                <a16:creationId xmlns:a16="http://schemas.microsoft.com/office/drawing/2014/main" id="{5E68E997-5A98-B749-A05A-2BCA8616A030}"/>
              </a:ext>
            </a:extLst>
          </p:cNvPr>
          <p:cNvSpPr txBox="1"/>
          <p:nvPr/>
        </p:nvSpPr>
        <p:spPr>
          <a:xfrm>
            <a:off x="5786232" y="-12742"/>
            <a:ext cx="6405768" cy="1477328"/>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features…</a:t>
            </a:r>
          </a:p>
          <a:p>
            <a:endParaRPr lang="en-US" dirty="0"/>
          </a:p>
          <a:p>
            <a:r>
              <a:rPr lang="en-US" dirty="0"/>
              <a:t>And linking to </a:t>
            </a:r>
            <a:r>
              <a:rPr lang="en-US" b="1" dirty="0">
                <a:solidFill>
                  <a:srgbClr val="006A50"/>
                </a:solidFill>
              </a:rPr>
              <a:t>relevant data sources </a:t>
            </a:r>
            <a:r>
              <a:rPr lang="en-US" dirty="0"/>
              <a:t>and the </a:t>
            </a:r>
            <a:r>
              <a:rPr lang="en-US" b="1" dirty="0">
                <a:solidFill>
                  <a:schemeClr val="accent5">
                    <a:lumMod val="50000"/>
                  </a:schemeClr>
                </a:solidFill>
              </a:rPr>
              <a:t>persistent identifiers of related features</a:t>
            </a:r>
          </a:p>
        </p:txBody>
      </p:sp>
      <p:pic>
        <p:nvPicPr>
          <p:cNvPr id="36" name="Graphic 35" descr="Cell Tower outline">
            <a:extLst>
              <a:ext uri="{FF2B5EF4-FFF2-40B4-BE49-F238E27FC236}">
                <a16:creationId xmlns:a16="http://schemas.microsoft.com/office/drawing/2014/main" id="{C4F2D170-0E8E-3F41-ABFF-1653A4166B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1083" y="4510519"/>
            <a:ext cx="717958" cy="717958"/>
          </a:xfrm>
          <a:prstGeom prst="rect">
            <a:avLst/>
          </a:prstGeom>
        </p:spPr>
      </p:pic>
      <p:pic>
        <p:nvPicPr>
          <p:cNvPr id="37" name="Graphic 36" descr="Cell Tower outline">
            <a:extLst>
              <a:ext uri="{FF2B5EF4-FFF2-40B4-BE49-F238E27FC236}">
                <a16:creationId xmlns:a16="http://schemas.microsoft.com/office/drawing/2014/main" id="{C3E8EE45-1DE0-FB4C-B3B7-42963418F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72337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NHD, PLSS, HUCs, census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2763042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pic>
        <p:nvPicPr>
          <p:cNvPr id="5" name="Google Shape;327;p3">
            <a:extLst>
              <a:ext uri="{FF2B5EF4-FFF2-40B4-BE49-F238E27FC236}">
                <a16:creationId xmlns:a16="http://schemas.microsoft.com/office/drawing/2014/main" id="{A7FDCAFF-C2D0-2148-AC36-A1D7D229065C}"/>
              </a:ext>
            </a:extLst>
          </p:cNvPr>
          <p:cNvPicPr preferRelativeResize="0"/>
          <p:nvPr/>
        </p:nvPicPr>
        <p:blipFill>
          <a:blip r:embed="rId6">
            <a:alphaModFix/>
          </a:blip>
          <a:stretch>
            <a:fillRect/>
          </a:stretch>
        </p:blipFill>
        <p:spPr>
          <a:xfrm>
            <a:off x="6867894" y="141874"/>
            <a:ext cx="2558327" cy="1023331"/>
          </a:xfrm>
          <a:prstGeom prst="rect">
            <a:avLst/>
          </a:prstGeom>
          <a:noFill/>
          <a:ln>
            <a:noFill/>
          </a:ln>
        </p:spPr>
      </p:pic>
      <p:pic>
        <p:nvPicPr>
          <p:cNvPr id="6" name="Google Shape;333;p3" descr="A picture containing food, drawing&#10;&#10;Description automatically generated">
            <a:extLst>
              <a:ext uri="{FF2B5EF4-FFF2-40B4-BE49-F238E27FC236}">
                <a16:creationId xmlns:a16="http://schemas.microsoft.com/office/drawing/2014/main" id="{AEA1F318-2323-5947-A299-E1249F34EFFB}"/>
              </a:ext>
            </a:extLst>
          </p:cNvPr>
          <p:cNvPicPr preferRelativeResize="0"/>
          <p:nvPr/>
        </p:nvPicPr>
        <p:blipFill rotWithShape="1">
          <a:blip r:embed="rId7">
            <a:alphaModFix/>
          </a:blip>
          <a:srcRect/>
          <a:stretch/>
        </p:blipFill>
        <p:spPr>
          <a:xfrm>
            <a:off x="9461918" y="197214"/>
            <a:ext cx="2567657" cy="912650"/>
          </a:xfrm>
          <a:prstGeom prst="rect">
            <a:avLst/>
          </a:prstGeom>
          <a:noFill/>
          <a:ln>
            <a:noFill/>
          </a:ln>
        </p:spPr>
      </p:pic>
    </p:spTree>
    <p:extLst>
      <p:ext uri="{BB962C8B-B14F-4D97-AF65-F5344CB8AC3E}">
        <p14:creationId xmlns:p14="http://schemas.microsoft.com/office/powerpoint/2010/main" val="1964511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Hydro-address your location data (see Mike Tinker’s presentation)</a:t>
            </a:r>
          </a:p>
          <a:p>
            <a:pPr marL="514350" indent="-514350">
              <a:buFont typeface="+mj-lt"/>
              <a:buAutoNum type="arabicPeriod"/>
            </a:pPr>
            <a:endParaRPr lang="en-US" dirty="0"/>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514350" indent="-514350">
              <a:buFont typeface="+mj-lt"/>
              <a:buAutoNum type="arabicPeriod"/>
            </a:pP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3"/>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4"/>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lnSpcReduction="2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metadata formatted as JSON-LD</a:t>
            </a:r>
          </a:p>
          <a:p>
            <a:pPr marL="0" indent="0">
              <a:buNone/>
            </a:pPr>
            <a:r>
              <a:rPr lang="en-US" dirty="0"/>
              <a:t>		</a:t>
            </a:r>
            <a:r>
              <a:rPr lang="en-US" b="1" dirty="0"/>
              <a:t>standardized vocabularies </a:t>
            </a:r>
            <a:r>
              <a:rPr lang="en-US" dirty="0"/>
              <a:t>for interoperability with other data</a:t>
            </a:r>
          </a:p>
          <a:p>
            <a:pPr marL="0" indent="0">
              <a:buNone/>
            </a:pPr>
            <a:r>
              <a:rPr lang="en-US" dirty="0"/>
              <a:t>		</a:t>
            </a:r>
            <a:r>
              <a:rPr lang="en-US" b="1" dirty="0"/>
              <a:t>links</a:t>
            </a:r>
            <a:r>
              <a:rPr lang="en-US" dirty="0"/>
              <a:t> to common features (like NHD, states/counties/census tracts, etc.)</a:t>
            </a:r>
          </a:p>
          <a:p>
            <a:pPr marL="0" indent="0">
              <a:buNone/>
            </a:pPr>
            <a:endParaRPr lang="en-US" dirty="0"/>
          </a:p>
          <a:p>
            <a:pPr marL="0" indent="0">
              <a:buNone/>
            </a:pPr>
            <a:r>
              <a:rPr lang="en-US" dirty="0"/>
              <a:t>Example: </a:t>
            </a:r>
          </a:p>
          <a:p>
            <a:pPr marL="0" indent="0">
              <a:buNone/>
            </a:pPr>
            <a:r>
              <a:rPr lang="en-US" dirty="0">
                <a:hlinkClick r:id="rId3"/>
              </a:rPr>
              <a:t>https://www.arcgis.com/home/webmap/viewer.html?url=https://services5.arcgis.com/9b85MAhVnAUWydgW/ArcGIS/rest/services/gwtc_2022_demo_data_(Feature_Service)/FeatureServer/0&amp;source=sd</a:t>
            </a:r>
            <a:r>
              <a:rPr lang="en-US" dirty="0"/>
              <a:t> </a:t>
            </a:r>
          </a:p>
          <a:p>
            <a:pPr marL="0" indent="0">
              <a:buNone/>
            </a:pPr>
            <a:endParaRPr lang="en-US" dirty="0"/>
          </a:p>
        </p:txBody>
      </p:sp>
    </p:spTree>
    <p:extLst>
      <p:ext uri="{BB962C8B-B14F-4D97-AF65-F5344CB8AC3E}">
        <p14:creationId xmlns:p14="http://schemas.microsoft.com/office/powerpoint/2010/main" val="3713422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3"/>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3"/>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4"/>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dirty="0"/>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3"/>
              </a:rPr>
              <a:t>https://docs.geoconnex.us/participating.html#templates</a:t>
            </a:r>
            <a:endParaRPr lang="en-US" dirty="0"/>
          </a:p>
          <a:p>
            <a:endParaRPr lang="en-US" dirty="0"/>
          </a:p>
          <a:p>
            <a:pPr lvl="1"/>
            <a:r>
              <a:rPr lang="en-US" dirty="0">
                <a:hlinkClick r:id="rId4">
                  <a:extLst>
                    <a:ext uri="{A12FA001-AC4F-418D-AE19-62706E023703}">
                      <ahyp:hlinkClr xmlns:ahyp="http://schemas.microsoft.com/office/drawing/2018/hyperlinkcolor" val="tx"/>
                    </a:ext>
                  </a:extLst>
                </a:hlinkClick>
              </a:rPr>
              <a:t>”@</a:t>
            </a:r>
            <a:r>
              <a:rPr lang="en-US" dirty="0"/>
              <a:t>id</a:t>
            </a:r>
            <a:r>
              <a:rPr lang="en-US" dirty="0">
                <a:hlinkClick r:id="rId4">
                  <a:extLst>
                    <a:ext uri="{A12FA001-AC4F-418D-AE19-62706E023703}">
                      <ahyp:hlinkClr xmlns:ahyp="http://schemas.microsoft.com/office/drawing/2018/hyperlinkcolor" val="tx"/>
                    </a:ext>
                  </a:extLst>
                </a:hlinkClick>
              </a:rPr>
              <a:t>” : “https://geoconnex.us/iow/demo/TX14456”</a:t>
            </a:r>
          </a:p>
          <a:p>
            <a:pPr lvl="1"/>
            <a:r>
              <a:rPr lang="en-US" dirty="0">
                <a:solidFill>
                  <a:srgbClr val="0563C1"/>
                </a:solidFill>
                <a:hlinkClick r:id="rId4">
                  <a:extLst>
                    <a:ext uri="{A12FA001-AC4F-418D-AE19-62706E023703}">
                      <ahyp:hlinkClr xmlns:ahyp="http://schemas.microsoft.com/office/drawing/2018/hyperlinkcolor" val="tx"/>
                    </a:ext>
                  </a:extLst>
                </a:hlinkClick>
              </a:rPr>
              <a:t>“@type”: </a:t>
            </a:r>
            <a:r>
              <a:rPr lang="en-US" dirty="0">
                <a:hlinkClick r:id="rId5"/>
              </a:rPr>
              <a:t>https://www.opengis.net/def/schema/hy_features/hyf/HY_HydrometricFeature</a:t>
            </a:r>
            <a:r>
              <a:rPr lang="en-US" dirty="0">
                <a:hlinkClick r:id="rId4"/>
              </a:rPr>
              <a:t> </a:t>
            </a:r>
          </a:p>
          <a:p>
            <a:pPr lvl="1"/>
            <a:r>
              <a:rPr lang="en-US" dirty="0">
                <a:hlinkClick r:id="rId4"/>
              </a:rPr>
              <a:t>“https://schema.org/name</a:t>
            </a:r>
            <a:r>
              <a:rPr lang="en-US" dirty="0"/>
              <a:t>” : “Site 14556”</a:t>
            </a:r>
          </a:p>
          <a:p>
            <a:pPr lvl="1"/>
            <a:r>
              <a:rPr lang="en-US" dirty="0">
                <a:hlinkClick r:id="rId6"/>
              </a:rPr>
              <a:t>“https://schema.org/description</a:t>
            </a:r>
            <a:r>
              <a:rPr lang="en-US" dirty="0"/>
              <a:t>” : “Sampling site on Rock Creek near New Hope Bridge”</a:t>
            </a:r>
          </a:p>
          <a:p>
            <a:pPr lvl="1"/>
            <a:r>
              <a:rPr lang="en-US" dirty="0">
                <a:hlinkClick r:id="rId7"/>
              </a:rPr>
              <a:t>“https://schema.org/geoWithin</a:t>
            </a:r>
            <a:r>
              <a:rPr lang="en-US" dirty="0"/>
              <a:t>”: </a:t>
            </a:r>
            <a:r>
              <a:rPr lang="en-US" dirty="0">
                <a:hlinkClick r:id="rId8"/>
              </a:rPr>
              <a:t>“https://geoconnex.us/ref/states/48</a:t>
            </a:r>
            <a:r>
              <a:rPr lang="en-US" dirty="0"/>
              <a:t>”</a:t>
            </a:r>
          </a:p>
          <a:p>
            <a:pPr lvl="1"/>
            <a:r>
              <a:rPr lang="en-US" b="1" dirty="0"/>
              <a:t>"</a:t>
            </a:r>
            <a:r>
              <a:rPr lang="en-US" b="1" dirty="0" err="1"/>
              <a:t>hyf:referencedPosition</a:t>
            </a:r>
            <a:r>
              <a:rPr lang="en-US" b="1" dirty="0"/>
              <a:t>"</a:t>
            </a:r>
            <a:r>
              <a:rPr lang="en-US" b="1" dirty="0">
                <a:effectLst/>
              </a:rPr>
              <a:t>:</a:t>
            </a:r>
            <a:r>
              <a:rPr lang="en-US" b="1" dirty="0"/>
              <a:t> </a:t>
            </a:r>
            <a:r>
              <a:rPr lang="en-US" b="1" dirty="0">
                <a:effectLst/>
              </a:rPr>
              <a:t>[</a:t>
            </a:r>
            <a:r>
              <a:rPr lang="en-US" b="1" dirty="0"/>
              <a:t> </a:t>
            </a:r>
            <a:r>
              <a:rPr lang="en-US" b="1" dirty="0">
                <a:effectLst/>
              </a:rPr>
              <a:t>{</a:t>
            </a:r>
            <a:r>
              <a:rPr lang="en-US" b="1" dirty="0"/>
              <a:t> "</a:t>
            </a:r>
            <a:r>
              <a:rPr lang="en-US" b="1" dirty="0" err="1"/>
              <a:t>hyf:HY_IndirectPosition</a:t>
            </a:r>
            <a:r>
              <a:rPr lang="en-US" b="1" dirty="0"/>
              <a:t>"</a:t>
            </a:r>
            <a:r>
              <a:rPr lang="en-US" b="1" dirty="0">
                <a:effectLst/>
              </a:rPr>
              <a:t>:</a:t>
            </a:r>
            <a:r>
              <a:rPr lang="en-US" b="1" dirty="0"/>
              <a:t> </a:t>
            </a:r>
            <a:r>
              <a:rPr lang="en-US" b="1" dirty="0">
                <a:effectLst/>
              </a:rPr>
              <a:t>{</a:t>
            </a:r>
            <a:r>
              <a:rPr lang="en-US" b="1" dirty="0"/>
              <a:t> "</a:t>
            </a:r>
            <a:r>
              <a:rPr lang="en-US" b="1" dirty="0" err="1"/>
              <a:t>hyf:distanceExpression</a:t>
            </a:r>
            <a:r>
              <a:rPr lang="en-US" b="1" dirty="0"/>
              <a:t>"</a:t>
            </a:r>
            <a:r>
              <a:rPr lang="en-US" b="1" dirty="0">
                <a:effectLst/>
              </a:rPr>
              <a:t>:</a:t>
            </a:r>
            <a:r>
              <a:rPr lang="en-US" b="1" dirty="0"/>
              <a:t> </a:t>
            </a:r>
            <a:r>
              <a:rPr lang="en-US" b="1" dirty="0">
                <a:effectLst/>
              </a:rPr>
              <a:t>{</a:t>
            </a:r>
            <a:r>
              <a:rPr lang="en-US" b="1" dirty="0"/>
              <a:t> "</a:t>
            </a:r>
            <a:r>
              <a:rPr lang="en-US" b="1" dirty="0" err="1"/>
              <a:t>hyf:HY_DistanceFromReferent</a:t>
            </a:r>
            <a:r>
              <a:rPr lang="en-US" b="1" dirty="0"/>
              <a:t>"</a:t>
            </a:r>
            <a:r>
              <a:rPr lang="en-US" b="1" dirty="0">
                <a:effectLst/>
              </a:rPr>
              <a:t>:</a:t>
            </a:r>
            <a:r>
              <a:rPr lang="en-US" b="1" dirty="0"/>
              <a:t> </a:t>
            </a:r>
            <a:r>
              <a:rPr lang="en-US" b="1" dirty="0">
                <a:effectLst/>
              </a:rPr>
              <a:t>{</a:t>
            </a:r>
            <a:r>
              <a:rPr lang="en-US" b="1" dirty="0"/>
              <a:t> "</a:t>
            </a:r>
            <a:r>
              <a:rPr lang="en-US" b="1" dirty="0" err="1"/>
              <a:t>hyf:interpolative</a:t>
            </a:r>
            <a:r>
              <a:rPr lang="en-US" b="1" dirty="0"/>
              <a:t>"</a:t>
            </a:r>
            <a:r>
              <a:rPr lang="en-US" b="1" dirty="0">
                <a:effectLst/>
              </a:rPr>
              <a:t>:</a:t>
            </a:r>
            <a:r>
              <a:rPr lang="en-US" b="1" dirty="0"/>
              <a:t> </a:t>
            </a:r>
            <a:r>
              <a:rPr lang="en-US" b="1" dirty="0">
                <a:solidFill>
                  <a:schemeClr val="accent2">
                    <a:lumMod val="75000"/>
                  </a:schemeClr>
                </a:solidFill>
                <a:highlight>
                  <a:srgbClr val="00FF00"/>
                </a:highlight>
              </a:rPr>
              <a:t>35</a:t>
            </a:r>
            <a:r>
              <a:rPr lang="en-US" b="1" dirty="0"/>
              <a:t> </a:t>
            </a:r>
            <a:r>
              <a:rPr lang="en-US" b="1" dirty="0">
                <a:effectLst/>
              </a:rPr>
              <a:t>}</a:t>
            </a:r>
            <a:r>
              <a:rPr lang="en-US" b="1" dirty="0"/>
              <a:t> </a:t>
            </a:r>
            <a:r>
              <a:rPr lang="en-US" b="1" dirty="0">
                <a:effectLst/>
              </a:rPr>
              <a:t>},</a:t>
            </a:r>
            <a:r>
              <a:rPr lang="en-US" b="1" dirty="0"/>
              <a:t> "</a:t>
            </a:r>
            <a:r>
              <a:rPr lang="en-US" b="1" dirty="0" err="1"/>
              <a:t>hyf:distanceDescription</a:t>
            </a:r>
            <a:r>
              <a:rPr lang="en-US" b="1" dirty="0"/>
              <a:t>"</a:t>
            </a:r>
            <a:r>
              <a:rPr lang="en-US" b="1" dirty="0">
                <a:effectLst/>
              </a:rPr>
              <a:t>:</a:t>
            </a:r>
            <a:r>
              <a:rPr lang="en-US" b="1" dirty="0"/>
              <a:t> </a:t>
            </a:r>
            <a:r>
              <a:rPr lang="en-US" b="1" dirty="0">
                <a:effectLst/>
              </a:rPr>
              <a:t>{</a:t>
            </a:r>
            <a:r>
              <a:rPr lang="en-US" b="1" dirty="0"/>
              <a:t> "</a:t>
            </a:r>
            <a:r>
              <a:rPr lang="en-US" b="1" dirty="0" err="1"/>
              <a:t>hyf:HY_DistanceDescription</a:t>
            </a:r>
            <a:r>
              <a:rPr lang="en-US" b="1" dirty="0"/>
              <a:t>"</a:t>
            </a:r>
            <a:r>
              <a:rPr lang="en-US" b="1" dirty="0">
                <a:effectLst/>
              </a:rPr>
              <a:t>:</a:t>
            </a:r>
            <a:r>
              <a:rPr lang="en-US" b="1" dirty="0"/>
              <a:t> “</a:t>
            </a:r>
            <a:r>
              <a:rPr lang="en-US" b="1" dirty="0">
                <a:solidFill>
                  <a:schemeClr val="accent2">
                    <a:lumMod val="75000"/>
                  </a:schemeClr>
                </a:solidFill>
                <a:highlight>
                  <a:srgbClr val="00FF00"/>
                </a:highlight>
              </a:rPr>
              <a:t>upstream</a:t>
            </a:r>
            <a:r>
              <a:rPr lang="en-US" b="1" dirty="0"/>
              <a:t>”</a:t>
            </a:r>
            <a:r>
              <a:rPr lang="en-US" b="1" dirty="0">
                <a:effectLst/>
              </a:rPr>
              <a:t>},</a:t>
            </a:r>
            <a:r>
              <a:rPr lang="en-US" b="1" dirty="0"/>
              <a:t> "</a:t>
            </a:r>
            <a:r>
              <a:rPr lang="en-US" b="1" dirty="0" err="1"/>
              <a:t>hyf:linearElement</a:t>
            </a:r>
            <a:r>
              <a:rPr lang="en-US" b="1" dirty="0"/>
              <a:t>"</a:t>
            </a:r>
            <a:r>
              <a:rPr lang="en-US" b="1" dirty="0">
                <a:effectLst/>
              </a:rPr>
              <a:t>:</a:t>
            </a:r>
            <a:r>
              <a:rPr lang="en-US" b="1" dirty="0"/>
              <a:t> ”</a:t>
            </a:r>
            <a:r>
              <a:rPr lang="en-US" b="1" dirty="0">
                <a:solidFill>
                  <a:schemeClr val="accent2">
                    <a:lumMod val="75000"/>
                  </a:schemeClr>
                </a:solidFill>
                <a:highlight>
                  <a:srgbClr val="00FF00"/>
                </a:highlight>
              </a:rPr>
              <a:t>https://geoconnex.us/</a:t>
            </a:r>
            <a:r>
              <a:rPr lang="en-US" b="1" dirty="0" err="1">
                <a:solidFill>
                  <a:schemeClr val="accent2">
                    <a:lumMod val="75000"/>
                  </a:schemeClr>
                </a:solidFill>
                <a:highlight>
                  <a:srgbClr val="00FF00"/>
                </a:highlight>
              </a:rPr>
              <a:t>nhdplushr</a:t>
            </a:r>
            <a:r>
              <a:rPr lang="en-US" b="1" dirty="0">
                <a:solidFill>
                  <a:schemeClr val="accent2">
                    <a:lumMod val="75000"/>
                  </a:schemeClr>
                </a:solidFill>
                <a:highlight>
                  <a:srgbClr val="00FF00"/>
                </a:highlight>
              </a:rPr>
              <a:t>/</a:t>
            </a:r>
            <a:r>
              <a:rPr lang="en-US" b="1" dirty="0" err="1">
                <a:solidFill>
                  <a:schemeClr val="accent2">
                    <a:lumMod val="75000"/>
                  </a:schemeClr>
                </a:solidFill>
                <a:highlight>
                  <a:srgbClr val="00FF00"/>
                </a:highlight>
              </a:rPr>
              <a:t>reachcode</a:t>
            </a:r>
            <a:r>
              <a:rPr lang="en-US" b="1" dirty="0">
                <a:solidFill>
                  <a:schemeClr val="accent2">
                    <a:lumMod val="75000"/>
                  </a:schemeClr>
                </a:solidFill>
                <a:highlight>
                  <a:srgbClr val="00FF00"/>
                </a:highlight>
              </a:rPr>
              <a:t>/121432425</a:t>
            </a:r>
            <a:r>
              <a:rPr lang="en-US" b="1" dirty="0"/>
              <a:t>”</a:t>
            </a:r>
            <a:r>
              <a:rPr lang="en-US" b="1" dirty="0">
                <a:effectLst/>
              </a:rPr>
              <a:t>}</a:t>
            </a:r>
            <a:r>
              <a:rPr lang="en-US" b="1" dirty="0"/>
              <a:t> </a:t>
            </a:r>
            <a:r>
              <a:rPr lang="en-US" b="1" dirty="0">
                <a:effectLst/>
              </a:rPr>
              <a:t>}</a:t>
            </a:r>
            <a:endParaRPr lang="en-US" b="1" dirty="0"/>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09602" y="901996"/>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3"/>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4"/>
              </a:rPr>
              <a:t>https://pygeoapi.io</a:t>
            </a:r>
            <a:r>
              <a:rPr lang="en-US" dirty="0"/>
              <a:t> </a:t>
            </a:r>
          </a:p>
          <a:p>
            <a:pPr lvl="3"/>
            <a:r>
              <a:rPr lang="en-US" dirty="0"/>
              <a:t>Internet of Water version: </a:t>
            </a:r>
            <a:r>
              <a:rPr lang="en-US" dirty="0">
                <a:hlinkClick r:id="rId5"/>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marL="914400" lvl="2" indent="0">
              <a:buNone/>
            </a:pPr>
            <a:r>
              <a:rPr lang="en-US" dirty="0">
                <a:hlinkClick r:id="rId6"/>
              </a:rPr>
              <a:t>https://www.arcgis.com/home/webmap/viewer.html?url=https://services5.arcgis.com/9b85MAhVnAUWydgW/ArcGIS/rest/services/gwtc_2022_demo_data_(Feature_Service)/FeatureServer/0&amp;source=sd</a:t>
            </a:r>
            <a:r>
              <a:rPr lang="en-US" dirty="0"/>
              <a:t> </a:t>
            </a:r>
          </a:p>
          <a:p>
            <a:pPr marL="914400" lvl="2" indent="0">
              <a:buNone/>
            </a:pPr>
            <a:endParaRPr lang="en-US" dirty="0"/>
          </a:p>
        </p:txBody>
      </p:sp>
    </p:spTree>
    <p:extLst>
      <p:ext uri="{BB962C8B-B14F-4D97-AF65-F5344CB8AC3E}">
        <p14:creationId xmlns:p14="http://schemas.microsoft.com/office/powerpoint/2010/main" val="390783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4"/>
              </a:rPr>
              <a:t>https://geoconnex.us/your-org/123</a:t>
            </a:r>
            <a:r>
              <a:rPr lang="en-US" dirty="0"/>
              <a:t> -&gt; 303 redirect -&gt; </a:t>
            </a:r>
          </a:p>
          <a:p>
            <a:pPr marL="0" indent="0">
              <a:buNone/>
            </a:pPr>
            <a:endParaRPr lang="en-US" dirty="0">
              <a:hlinkClick r:id="rId5"/>
            </a:endParaRPr>
          </a:p>
          <a:p>
            <a:pPr marL="0" indent="0">
              <a:buNone/>
            </a:pPr>
            <a:r>
              <a:rPr lang="en-US" dirty="0">
                <a:hlinkClick r:id="rId5"/>
              </a:rPr>
              <a:t>https://yourorg.com/sites/123</a:t>
            </a:r>
            <a:r>
              <a:rPr lang="en-US" dirty="0"/>
              <a:t> </a:t>
            </a:r>
          </a:p>
          <a:p>
            <a:pPr marL="0" indent="0">
              <a:buNone/>
            </a:pPr>
            <a:r>
              <a:rPr lang="en-US" dirty="0"/>
              <a:t>or</a:t>
            </a:r>
          </a:p>
          <a:p>
            <a:pPr marL="0" indent="0">
              <a:buNone/>
            </a:pPr>
            <a:r>
              <a:rPr lang="en-US" dirty="0"/>
              <a:t> </a:t>
            </a:r>
            <a:r>
              <a:rPr lang="en-US" dirty="0">
                <a:hlinkClick r:id="rId6"/>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Step 0: Create a </a:t>
            </a:r>
            <a:r>
              <a:rPr lang="en-US" dirty="0" err="1"/>
              <a:t>Github</a:t>
            </a:r>
            <a:r>
              <a:rPr lang="en-US" dirty="0"/>
              <a:t> account</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5"/>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5"/>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4"/>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7C230854-6747-DB41-B245-38569167531B}"/>
              </a:ext>
            </a:extLst>
          </p:cNvPr>
          <p:cNvPicPr>
            <a:picLocks noChangeAspect="1"/>
          </p:cNvPicPr>
          <p:nvPr/>
        </p:nvPicPr>
        <p:blipFill>
          <a:blip r:embed="rId4"/>
          <a:stretch>
            <a:fillRect/>
          </a:stretch>
        </p:blipFill>
        <p:spPr>
          <a:xfrm>
            <a:off x="712796" y="1009199"/>
            <a:ext cx="7674617" cy="5848801"/>
          </a:xfrm>
          <a:prstGeom prst="rect">
            <a:avLst/>
          </a:prstGeom>
        </p:spPr>
      </p:pic>
    </p:spTree>
    <p:extLst>
      <p:ext uri="{BB962C8B-B14F-4D97-AF65-F5344CB8AC3E}">
        <p14:creationId xmlns:p14="http://schemas.microsoft.com/office/powerpoint/2010/main" val="1517123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
        <p:nvSpPr>
          <p:cNvPr id="4" name="Rectangle 3">
            <a:extLst>
              <a:ext uri="{FF2B5EF4-FFF2-40B4-BE49-F238E27FC236}">
                <a16:creationId xmlns:a16="http://schemas.microsoft.com/office/drawing/2014/main" id="{1335A3F6-78CB-E34C-80CD-B12502079F04}"/>
              </a:ext>
            </a:extLst>
          </p:cNvPr>
          <p:cNvSpPr/>
          <p:nvPr/>
        </p:nvSpPr>
        <p:spPr>
          <a:xfrm>
            <a:off x="133350" y="1703045"/>
            <a:ext cx="4359613" cy="396818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4FA998-CD19-924B-8960-21199E8D27F6}"/>
              </a:ext>
            </a:extLst>
          </p:cNvPr>
          <p:cNvSpPr/>
          <p:nvPr/>
        </p:nvSpPr>
        <p:spPr>
          <a:xfrm>
            <a:off x="4492963" y="1678153"/>
            <a:ext cx="5808628" cy="3968181"/>
          </a:xfrm>
          <a:prstGeom prst="rect">
            <a:avLst/>
          </a:prstGeom>
          <a:solidFill>
            <a:schemeClr val="accent2">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2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6;p3">
            <a:extLst>
              <a:ext uri="{FF2B5EF4-FFF2-40B4-BE49-F238E27FC236}">
                <a16:creationId xmlns:a16="http://schemas.microsoft.com/office/drawing/2014/main" id="{C8E3211E-B84B-4D47-8C61-C760BAFE6852}"/>
              </a:ext>
            </a:extLst>
          </p:cNvPr>
          <p:cNvPicPr preferRelativeResize="0"/>
          <p:nvPr/>
        </p:nvPicPr>
        <p:blipFill>
          <a:blip r:embed="rId2">
            <a:alphaModFix/>
          </a:blip>
          <a:stretch>
            <a:fillRect/>
          </a:stretch>
        </p:blipFill>
        <p:spPr>
          <a:xfrm>
            <a:off x="-20183" y="0"/>
            <a:ext cx="2942025" cy="1588700"/>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A2FBA57A-7DBC-4A4F-B941-F70AAE22C4B6}"/>
              </a:ext>
            </a:extLst>
          </p:cNvPr>
          <p:cNvPicPr>
            <a:picLocks noChangeAspect="1"/>
          </p:cNvPicPr>
          <p:nvPr/>
        </p:nvPicPr>
        <p:blipFill>
          <a:blip r:embed="rId3"/>
          <a:stretch>
            <a:fillRect/>
          </a:stretch>
        </p:blipFill>
        <p:spPr>
          <a:xfrm>
            <a:off x="111992" y="1820107"/>
            <a:ext cx="2585071" cy="1188999"/>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BA616FD5-8D10-3F4A-AB05-B3A76B75A1C4}"/>
              </a:ext>
            </a:extLst>
          </p:cNvPr>
          <p:cNvPicPr>
            <a:picLocks noChangeAspect="1"/>
          </p:cNvPicPr>
          <p:nvPr/>
        </p:nvPicPr>
        <p:blipFill>
          <a:blip r:embed="rId4"/>
          <a:stretch>
            <a:fillRect/>
          </a:stretch>
        </p:blipFill>
        <p:spPr>
          <a:xfrm>
            <a:off x="55297" y="3053900"/>
            <a:ext cx="1879019" cy="705190"/>
          </a:xfrm>
          <a:prstGeom prst="rect">
            <a:avLst/>
          </a:prstGeom>
        </p:spPr>
      </p:pic>
      <p:pic>
        <p:nvPicPr>
          <p:cNvPr id="5" name="Picture 6">
            <a:extLst>
              <a:ext uri="{FF2B5EF4-FFF2-40B4-BE49-F238E27FC236}">
                <a16:creationId xmlns:a16="http://schemas.microsoft.com/office/drawing/2014/main" id="{5A20B5D5-3B56-3F41-94F6-EDF35F898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316" y="3053900"/>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estern State Water Resource Agency Use of Cloud Computing Technology &amp;  Platforms | Western States Water Council">
            <a:extLst>
              <a:ext uri="{FF2B5EF4-FFF2-40B4-BE49-F238E27FC236}">
                <a16:creationId xmlns:a16="http://schemas.microsoft.com/office/drawing/2014/main" id="{B6F48DFB-BFE0-624D-B419-3CAD59532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334" y="1993511"/>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C4F2E369-1119-504E-97AA-C8D305F35404}"/>
              </a:ext>
            </a:extLst>
          </p:cNvPr>
          <p:cNvPicPr>
            <a:picLocks noChangeAspect="1"/>
          </p:cNvPicPr>
          <p:nvPr/>
        </p:nvPicPr>
        <p:blipFill>
          <a:blip r:embed="rId7"/>
          <a:stretch>
            <a:fillRect/>
          </a:stretch>
        </p:blipFill>
        <p:spPr>
          <a:xfrm>
            <a:off x="3578208" y="1972424"/>
            <a:ext cx="1621606" cy="622697"/>
          </a:xfrm>
          <a:prstGeom prst="rect">
            <a:avLst/>
          </a:prstGeom>
        </p:spPr>
      </p:pic>
      <p:pic>
        <p:nvPicPr>
          <p:cNvPr id="8" name="Google Shape;332;p3">
            <a:extLst>
              <a:ext uri="{FF2B5EF4-FFF2-40B4-BE49-F238E27FC236}">
                <a16:creationId xmlns:a16="http://schemas.microsoft.com/office/drawing/2014/main" id="{1E3FBBAA-B513-E44D-AB2E-6642BC9D99D2}"/>
              </a:ext>
            </a:extLst>
          </p:cNvPr>
          <p:cNvPicPr preferRelativeResize="0"/>
          <p:nvPr/>
        </p:nvPicPr>
        <p:blipFill>
          <a:blip r:embed="rId8">
            <a:alphaModFix/>
          </a:blip>
          <a:stretch>
            <a:fillRect/>
          </a:stretch>
        </p:blipFill>
        <p:spPr>
          <a:xfrm>
            <a:off x="3578208" y="2883270"/>
            <a:ext cx="1494929" cy="523225"/>
          </a:xfrm>
          <a:prstGeom prst="rect">
            <a:avLst/>
          </a:prstGeom>
          <a:noFill/>
          <a:ln>
            <a:noFill/>
          </a:ln>
        </p:spPr>
      </p:pic>
      <p:pic>
        <p:nvPicPr>
          <p:cNvPr id="9" name="Google Shape;327;p3">
            <a:extLst>
              <a:ext uri="{FF2B5EF4-FFF2-40B4-BE49-F238E27FC236}">
                <a16:creationId xmlns:a16="http://schemas.microsoft.com/office/drawing/2014/main" id="{C8E4A9AB-3AC5-B04B-B5D5-A5721497A4CA}"/>
              </a:ext>
            </a:extLst>
          </p:cNvPr>
          <p:cNvPicPr preferRelativeResize="0"/>
          <p:nvPr/>
        </p:nvPicPr>
        <p:blipFill>
          <a:blip r:embed="rId9">
            <a:alphaModFix/>
          </a:blip>
          <a:stretch>
            <a:fillRect/>
          </a:stretch>
        </p:blipFill>
        <p:spPr>
          <a:xfrm>
            <a:off x="6131250" y="3513716"/>
            <a:ext cx="1116250" cy="446500"/>
          </a:xfrm>
          <a:prstGeom prst="rect">
            <a:avLst/>
          </a:prstGeom>
          <a:noFill/>
          <a:ln>
            <a:noFill/>
          </a:ln>
        </p:spPr>
      </p:pic>
      <p:pic>
        <p:nvPicPr>
          <p:cNvPr id="10" name="Google Shape;328;p3">
            <a:extLst>
              <a:ext uri="{FF2B5EF4-FFF2-40B4-BE49-F238E27FC236}">
                <a16:creationId xmlns:a16="http://schemas.microsoft.com/office/drawing/2014/main" id="{9BF6A6A6-8BAB-894B-99AB-4E010200DDE4}"/>
              </a:ext>
            </a:extLst>
          </p:cNvPr>
          <p:cNvPicPr preferRelativeResize="0"/>
          <p:nvPr/>
        </p:nvPicPr>
        <p:blipFill>
          <a:blip r:embed="rId10">
            <a:alphaModFix/>
          </a:blip>
          <a:stretch>
            <a:fillRect/>
          </a:stretch>
        </p:blipFill>
        <p:spPr>
          <a:xfrm>
            <a:off x="6284965" y="3992518"/>
            <a:ext cx="817336" cy="543900"/>
          </a:xfrm>
          <a:prstGeom prst="rect">
            <a:avLst/>
          </a:prstGeom>
          <a:noFill/>
          <a:ln>
            <a:noFill/>
          </a:ln>
        </p:spPr>
      </p:pic>
      <p:pic>
        <p:nvPicPr>
          <p:cNvPr id="11" name="Google Shape;329;p3">
            <a:extLst>
              <a:ext uri="{FF2B5EF4-FFF2-40B4-BE49-F238E27FC236}">
                <a16:creationId xmlns:a16="http://schemas.microsoft.com/office/drawing/2014/main" id="{33A7B063-F271-CD4F-B396-1A6F07E753D5}"/>
              </a:ext>
            </a:extLst>
          </p:cNvPr>
          <p:cNvPicPr preferRelativeResize="0"/>
          <p:nvPr/>
        </p:nvPicPr>
        <p:blipFill>
          <a:blip r:embed="rId11">
            <a:alphaModFix/>
          </a:blip>
          <a:stretch>
            <a:fillRect/>
          </a:stretch>
        </p:blipFill>
        <p:spPr>
          <a:xfrm>
            <a:off x="8160557" y="3566111"/>
            <a:ext cx="1252925" cy="341710"/>
          </a:xfrm>
          <a:prstGeom prst="rect">
            <a:avLst/>
          </a:prstGeom>
          <a:noFill/>
          <a:ln>
            <a:noFill/>
          </a:ln>
        </p:spPr>
      </p:pic>
      <p:pic>
        <p:nvPicPr>
          <p:cNvPr id="12" name="Google Shape;331;p3">
            <a:extLst>
              <a:ext uri="{FF2B5EF4-FFF2-40B4-BE49-F238E27FC236}">
                <a16:creationId xmlns:a16="http://schemas.microsoft.com/office/drawing/2014/main" id="{052DCFA9-8A7C-2A4B-8684-E472C12BF4D1}"/>
              </a:ext>
            </a:extLst>
          </p:cNvPr>
          <p:cNvPicPr preferRelativeResize="0"/>
          <p:nvPr/>
        </p:nvPicPr>
        <p:blipFill>
          <a:blip r:embed="rId12">
            <a:alphaModFix/>
          </a:blip>
          <a:stretch>
            <a:fillRect/>
          </a:stretch>
        </p:blipFill>
        <p:spPr>
          <a:xfrm>
            <a:off x="7392699" y="3542077"/>
            <a:ext cx="723616" cy="501171"/>
          </a:xfrm>
          <a:prstGeom prst="rect">
            <a:avLst/>
          </a:prstGeom>
          <a:noFill/>
          <a:ln>
            <a:noFill/>
          </a:ln>
        </p:spPr>
      </p:pic>
      <p:pic>
        <p:nvPicPr>
          <p:cNvPr id="13" name="Google Shape;155;gd5d2a1e9f6_0_26">
            <a:extLst>
              <a:ext uri="{FF2B5EF4-FFF2-40B4-BE49-F238E27FC236}">
                <a16:creationId xmlns:a16="http://schemas.microsoft.com/office/drawing/2014/main" id="{FC87AA34-02B6-B74E-8C65-77F18D29476A}"/>
              </a:ext>
            </a:extLst>
          </p:cNvPr>
          <p:cNvPicPr preferRelativeResize="0"/>
          <p:nvPr/>
        </p:nvPicPr>
        <p:blipFill rotWithShape="1">
          <a:blip r:embed="rId13">
            <a:alphaModFix/>
          </a:blip>
          <a:srcRect/>
          <a:stretch/>
        </p:blipFill>
        <p:spPr>
          <a:xfrm>
            <a:off x="8160556" y="3955731"/>
            <a:ext cx="1252925" cy="501170"/>
          </a:xfrm>
          <a:prstGeom prst="rect">
            <a:avLst/>
          </a:prstGeom>
          <a:noFill/>
          <a:ln>
            <a:noFill/>
          </a:ln>
        </p:spPr>
      </p:pic>
      <p:pic>
        <p:nvPicPr>
          <p:cNvPr id="14" name="Picture 6">
            <a:extLst>
              <a:ext uri="{FF2B5EF4-FFF2-40B4-BE49-F238E27FC236}">
                <a16:creationId xmlns:a16="http://schemas.microsoft.com/office/drawing/2014/main" id="{54A6FE1D-2013-7748-B4BF-6722A409F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404" y="4746777"/>
            <a:ext cx="1116250" cy="325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estern State Water Resource Agency Use of Cloud Computing Technology &amp;  Platforms | Western States Water Council">
            <a:extLst>
              <a:ext uri="{FF2B5EF4-FFF2-40B4-BE49-F238E27FC236}">
                <a16:creationId xmlns:a16="http://schemas.microsoft.com/office/drawing/2014/main" id="{E6B97256-1DB6-9F45-B667-467F064D5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699" y="4167025"/>
            <a:ext cx="398303" cy="579752"/>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332;p3">
            <a:extLst>
              <a:ext uri="{FF2B5EF4-FFF2-40B4-BE49-F238E27FC236}">
                <a16:creationId xmlns:a16="http://schemas.microsoft.com/office/drawing/2014/main" id="{53BACDAB-7060-1142-BB19-F8AC551E4698}"/>
              </a:ext>
            </a:extLst>
          </p:cNvPr>
          <p:cNvPicPr preferRelativeResize="0"/>
          <p:nvPr/>
        </p:nvPicPr>
        <p:blipFill>
          <a:blip r:embed="rId8">
            <a:alphaModFix/>
          </a:blip>
          <a:stretch>
            <a:fillRect/>
          </a:stretch>
        </p:blipFill>
        <p:spPr>
          <a:xfrm>
            <a:off x="8119948" y="4507216"/>
            <a:ext cx="1231106" cy="430887"/>
          </a:xfrm>
          <a:prstGeom prst="rect">
            <a:avLst/>
          </a:prstGeom>
          <a:noFill/>
          <a:ln>
            <a:noFill/>
          </a:ln>
        </p:spPr>
      </p:pic>
      <p:sp>
        <p:nvSpPr>
          <p:cNvPr id="18" name="TextBox 17">
            <a:extLst>
              <a:ext uri="{FF2B5EF4-FFF2-40B4-BE49-F238E27FC236}">
                <a16:creationId xmlns:a16="http://schemas.microsoft.com/office/drawing/2014/main" id="{557B0870-B1A6-6349-AD97-EB30A7040C24}"/>
              </a:ext>
            </a:extLst>
          </p:cNvPr>
          <p:cNvSpPr txBox="1"/>
          <p:nvPr/>
        </p:nvSpPr>
        <p:spPr>
          <a:xfrm>
            <a:off x="5600742" y="2379602"/>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formal Coalition of organizations providing technology research, development, and socialization enabling the </a:t>
            </a:r>
            <a:r>
              <a:rPr lang="en-US" dirty="0">
                <a:solidFill>
                  <a:srgbClr val="0A3160"/>
                </a:solidFill>
                <a:latin typeface="Avenir"/>
                <a:ea typeface="Avenir"/>
                <a:cs typeface="Avenir"/>
                <a:sym typeface="Avenir"/>
              </a:rPr>
              <a:t>vision</a:t>
            </a:r>
            <a:endParaRPr lang="en-US" sz="1800" dirty="0">
              <a:solidFill>
                <a:srgbClr val="0A3160"/>
              </a:solidFill>
              <a:latin typeface="Avenir"/>
              <a:ea typeface="Avenir"/>
              <a:cs typeface="Avenir"/>
              <a:sym typeface="Avenir"/>
            </a:endParaRPr>
          </a:p>
        </p:txBody>
      </p:sp>
      <p:pic>
        <p:nvPicPr>
          <p:cNvPr id="19" name="Picture 18" descr="Graphical user interface&#10;&#10;Description automatically generated with medium confidence">
            <a:extLst>
              <a:ext uri="{FF2B5EF4-FFF2-40B4-BE49-F238E27FC236}">
                <a16:creationId xmlns:a16="http://schemas.microsoft.com/office/drawing/2014/main" id="{200586D5-3830-AB41-8973-91B5D062F6B4}"/>
              </a:ext>
            </a:extLst>
          </p:cNvPr>
          <p:cNvPicPr>
            <a:picLocks noChangeAspect="1"/>
          </p:cNvPicPr>
          <p:nvPr/>
        </p:nvPicPr>
        <p:blipFill>
          <a:blip r:embed="rId4"/>
          <a:stretch>
            <a:fillRect/>
          </a:stretch>
        </p:blipFill>
        <p:spPr>
          <a:xfrm>
            <a:off x="7754507" y="4971525"/>
            <a:ext cx="1347131" cy="505574"/>
          </a:xfrm>
          <a:prstGeom prst="rect">
            <a:avLst/>
          </a:prstGeom>
        </p:spPr>
      </p:pic>
      <p:sp>
        <p:nvSpPr>
          <p:cNvPr id="20" name="TextBox 19">
            <a:extLst>
              <a:ext uri="{FF2B5EF4-FFF2-40B4-BE49-F238E27FC236}">
                <a16:creationId xmlns:a16="http://schemas.microsoft.com/office/drawing/2014/main" id="{F8E8546F-6634-F845-8817-437291BFAED1}"/>
              </a:ext>
            </a:extLst>
          </p:cNvPr>
          <p:cNvSpPr txBox="1"/>
          <p:nvPr/>
        </p:nvSpPr>
        <p:spPr>
          <a:xfrm>
            <a:off x="2998934" y="96561"/>
            <a:ext cx="6203244"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The Internet of Water: A vision for modern water data infrastructure connecting water data across the US</a:t>
            </a:r>
          </a:p>
        </p:txBody>
      </p:sp>
      <p:sp>
        <p:nvSpPr>
          <p:cNvPr id="21" name="TextBox 20">
            <a:extLst>
              <a:ext uri="{FF2B5EF4-FFF2-40B4-BE49-F238E27FC236}">
                <a16:creationId xmlns:a16="http://schemas.microsoft.com/office/drawing/2014/main" id="{09415561-B047-5345-A216-DD7DF054BBE3}"/>
              </a:ext>
            </a:extLst>
          </p:cNvPr>
          <p:cNvSpPr txBox="1"/>
          <p:nvPr/>
        </p:nvSpPr>
        <p:spPr>
          <a:xfrm>
            <a:off x="325315" y="428431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community of practice implementing the ideas developed in the Coalition, sometimes formalized as projects</a:t>
            </a:r>
          </a:p>
        </p:txBody>
      </p:sp>
      <p:pic>
        <p:nvPicPr>
          <p:cNvPr id="22" name="Google Shape;177;p5">
            <a:extLst>
              <a:ext uri="{FF2B5EF4-FFF2-40B4-BE49-F238E27FC236}">
                <a16:creationId xmlns:a16="http://schemas.microsoft.com/office/drawing/2014/main" id="{FBCC3B22-B944-7345-8C70-E8B5BB4BE59D}"/>
              </a:ext>
            </a:extLst>
          </p:cNvPr>
          <p:cNvPicPr preferRelativeResize="0"/>
          <p:nvPr/>
        </p:nvPicPr>
        <p:blipFill rotWithShape="1">
          <a:blip r:embed="rId14">
            <a:alphaModFix/>
          </a:blip>
          <a:srcRect/>
          <a:stretch/>
        </p:blipFill>
        <p:spPr>
          <a:xfrm>
            <a:off x="111992" y="5224290"/>
            <a:ext cx="3216854" cy="523996"/>
          </a:xfrm>
          <a:prstGeom prst="rect">
            <a:avLst/>
          </a:prstGeom>
          <a:noFill/>
          <a:ln>
            <a:noFill/>
          </a:ln>
        </p:spPr>
      </p:pic>
      <p:sp>
        <p:nvSpPr>
          <p:cNvPr id="23" name="TextBox 22">
            <a:extLst>
              <a:ext uri="{FF2B5EF4-FFF2-40B4-BE49-F238E27FC236}">
                <a16:creationId xmlns:a16="http://schemas.microsoft.com/office/drawing/2014/main" id="{CDDCAB8E-2D6F-AF4F-AF31-F312FACEE060}"/>
              </a:ext>
            </a:extLst>
          </p:cNvPr>
          <p:cNvSpPr txBox="1"/>
          <p:nvPr/>
        </p:nvSpPr>
        <p:spPr>
          <a:xfrm>
            <a:off x="1027595" y="5865854"/>
            <a:ext cx="2550613" cy="646331"/>
          </a:xfrm>
          <a:prstGeom prst="rect">
            <a:avLst/>
          </a:prstGeom>
          <a:noFill/>
        </p:spPr>
        <p:txBody>
          <a:bodyPr wrap="square" rtlCol="0">
            <a:spAutoFit/>
          </a:bodyPr>
          <a:lstStyle/>
          <a:p>
            <a:r>
              <a:rPr lang="en-US" sz="3600" dirty="0"/>
              <a:t>NLDI</a:t>
            </a:r>
          </a:p>
        </p:txBody>
      </p:sp>
    </p:spTree>
    <p:extLst>
      <p:ext uri="{BB962C8B-B14F-4D97-AF65-F5344CB8AC3E}">
        <p14:creationId xmlns:p14="http://schemas.microsoft.com/office/powerpoint/2010/main" val="3422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
        <p:nvSpPr>
          <p:cNvPr id="6" name="Donut 5">
            <a:extLst>
              <a:ext uri="{FF2B5EF4-FFF2-40B4-BE49-F238E27FC236}">
                <a16:creationId xmlns:a16="http://schemas.microsoft.com/office/drawing/2014/main" id="{34A7C20C-18FB-2444-A0E9-859AC1A90CF3}"/>
              </a:ext>
            </a:extLst>
          </p:cNvPr>
          <p:cNvSpPr/>
          <p:nvPr/>
        </p:nvSpPr>
        <p:spPr>
          <a:xfrm>
            <a:off x="10768519" y="2714017"/>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6621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
        <p:nvSpPr>
          <p:cNvPr id="5" name="Donut 4">
            <a:extLst>
              <a:ext uri="{FF2B5EF4-FFF2-40B4-BE49-F238E27FC236}">
                <a16:creationId xmlns:a16="http://schemas.microsoft.com/office/drawing/2014/main" id="{7B1D5136-5DC1-0E4A-8ED2-00E3BC67B62D}"/>
              </a:ext>
            </a:extLst>
          </p:cNvPr>
          <p:cNvSpPr/>
          <p:nvPr/>
        </p:nvSpPr>
        <p:spPr>
          <a:xfrm>
            <a:off x="10579049" y="441397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5901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272878" y="2399873"/>
            <a:ext cx="12192000" cy="5448300"/>
          </a:xfrm>
          <a:prstGeom prst="rect">
            <a:avLst/>
          </a:prstGeom>
        </p:spPr>
      </p:pic>
      <p:sp>
        <p:nvSpPr>
          <p:cNvPr id="5" name="Donut 4">
            <a:extLst>
              <a:ext uri="{FF2B5EF4-FFF2-40B4-BE49-F238E27FC236}">
                <a16:creationId xmlns:a16="http://schemas.microsoft.com/office/drawing/2014/main" id="{D8020B9C-8EB9-6248-9514-40E7228FE7E1}"/>
              </a:ext>
            </a:extLst>
          </p:cNvPr>
          <p:cNvSpPr/>
          <p:nvPr/>
        </p:nvSpPr>
        <p:spPr>
          <a:xfrm>
            <a:off x="943583" y="306421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021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FF256A-BAB6-C945-8063-9CF8A2A1E878}"/>
              </a:ext>
            </a:extLst>
          </p:cNvPr>
          <p:cNvPicPr>
            <a:picLocks noChangeAspect="1"/>
          </p:cNvPicPr>
          <p:nvPr/>
        </p:nvPicPr>
        <p:blipFill>
          <a:blip r:embed="rId2"/>
          <a:stretch>
            <a:fillRect/>
          </a:stretch>
        </p:blipFill>
        <p:spPr>
          <a:xfrm>
            <a:off x="2369950" y="1301369"/>
            <a:ext cx="6410025" cy="5399849"/>
          </a:xfrm>
          <a:prstGeom prst="rect">
            <a:avLst/>
          </a:prstGeom>
        </p:spPr>
      </p:pic>
    </p:spTree>
    <p:extLst>
      <p:ext uri="{BB962C8B-B14F-4D97-AF65-F5344CB8AC3E}">
        <p14:creationId xmlns:p14="http://schemas.microsoft.com/office/powerpoint/2010/main" val="682586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a:solidFill>
                  <a:schemeClr val="accent2">
                    <a:lumMod val="75000"/>
                  </a:schemeClr>
                </a:solidFill>
              </a:rPr>
              <a:t>geojson (</a:t>
            </a:r>
            <a:r>
              <a:rPr lang="en-US" dirty="0"/>
              <a:t>POINT geometry</a:t>
            </a:r>
            <a:r>
              <a:rPr lang="en-US" dirty="0">
                <a:solidFill>
                  <a:schemeClr val="accent2">
                    <a:lumMod val="75000"/>
                  </a:schemeClr>
                </a:solidFill>
              </a:rPr>
              <a:t>)</a:t>
            </a:r>
            <a:r>
              <a:rPr lang="en-US" dirty="0"/>
              <a:t> 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https://services5.arcgis.com/9b85MAhVnAUWydgW/ArcGIS/rest/services/data/FeatureServer/0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fontScale="92500" lnSpcReduction="10000"/>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CUAHSI </a:t>
            </a:r>
            <a:r>
              <a:rPr lang="en-US" dirty="0" err="1"/>
              <a:t>Hydroshare</a:t>
            </a:r>
            <a:endParaRPr lang="en-US" dirty="0"/>
          </a:p>
          <a:p>
            <a:pPr lvl="1"/>
            <a:r>
              <a:rPr lang="en-US" dirty="0"/>
              <a:t>University </a:t>
            </a:r>
            <a:r>
              <a:rPr lang="en-US" dirty="0" err="1"/>
              <a:t>dataverse</a:t>
            </a:r>
            <a:endParaRPr lang="en-US" dirty="0"/>
          </a:p>
          <a:p>
            <a:pPr lvl="1"/>
            <a:r>
              <a:rPr lang="en-US" dirty="0"/>
              <a:t>USGS </a:t>
            </a:r>
            <a:r>
              <a:rPr lang="en-US" dirty="0" err="1"/>
              <a:t>ScienceBase</a:t>
            </a:r>
            <a:endParaRPr lang="en-US" dirty="0"/>
          </a:p>
          <a:p>
            <a:pPr lvl="1"/>
            <a:r>
              <a:rPr lang="en-US" dirty="0"/>
              <a:t>Personal website</a:t>
            </a:r>
          </a:p>
          <a:p>
            <a:pPr lvl="1"/>
            <a:r>
              <a:rPr lang="en-US" dirty="0" err="1"/>
              <a:t>Github</a:t>
            </a:r>
            <a:r>
              <a:rPr lang="en-US" dirty="0"/>
              <a:t> (if &lt; 100MB)</a:t>
            </a:r>
          </a:p>
          <a:p>
            <a:pPr lvl="1"/>
            <a:r>
              <a:rPr lang="en-US" dirty="0"/>
              <a:t>ESRI ArcGIS Online ”Content” :</a:t>
            </a:r>
          </a:p>
          <a:p>
            <a:pPr lvl="2"/>
            <a:r>
              <a:rPr lang="en-US" dirty="0">
                <a:hlinkClick r:id="rId3"/>
              </a:rPr>
              <a:t>https://lincolninstitute.maps.arcgis.com/home/item.html?id=89f9aa64d7ff47dd8bd2548385f3bc02</a:t>
            </a:r>
            <a:r>
              <a:rPr lang="en-US" dirty="0"/>
              <a:t> </a:t>
            </a:r>
          </a:p>
          <a:p>
            <a:pPr lvl="2"/>
            <a:r>
              <a:rPr lang="en-US" dirty="0">
                <a:hlinkClick r:id="rId4"/>
              </a:rPr>
              <a:t>https://lincolninstitute.maps.arcgis.com/sharing/rest/content/items/89f9aa64d7ff47dd8bd2548385f3bc02/data</a:t>
            </a:r>
            <a:r>
              <a:rPr lang="en-US" dirty="0"/>
              <a:t> </a:t>
            </a:r>
          </a:p>
          <a:p>
            <a:pPr lvl="1"/>
            <a:endParaRPr lang="en-US" dirty="0"/>
          </a:p>
          <a:p>
            <a:pPr lvl="1"/>
            <a:endParaRPr lang="en-US" dirty="0"/>
          </a:p>
        </p:txBody>
      </p:sp>
    </p:spTree>
    <p:extLst>
      <p:ext uri="{BB962C8B-B14F-4D97-AF65-F5344CB8AC3E}">
        <p14:creationId xmlns:p14="http://schemas.microsoft.com/office/powerpoint/2010/main" val="397664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r>
              <a:rPr lang="en-US" dirty="0"/>
              <a:t>How to contribute to geoconnex.us</a:t>
            </a:r>
          </a:p>
          <a:p>
            <a:r>
              <a:rPr lang="en-US" dirty="0"/>
              <a:t>How to contribute to the NLDI</a:t>
            </a:r>
          </a:p>
          <a:p>
            <a:r>
              <a:rPr lang="en-US" dirty="0"/>
              <a:t>How to use your data with the NLDI</a:t>
            </a:r>
          </a:p>
        </p:txBody>
      </p:sp>
    </p:spTree>
    <p:extLst>
      <p:ext uri="{BB962C8B-B14F-4D97-AF65-F5344CB8AC3E}">
        <p14:creationId xmlns:p14="http://schemas.microsoft.com/office/powerpoint/2010/main" val="284096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pPr lvl="1"/>
            <a:r>
              <a:rPr lang="en-US" dirty="0"/>
              <a:t>Submit an issue at this GitHub repository</a:t>
            </a:r>
          </a:p>
          <a:p>
            <a:pPr lvl="1"/>
            <a:r>
              <a:rPr lang="en-US" dirty="0">
                <a:hlinkClick r:id="rId3"/>
              </a:rPr>
              <a:t>https://github.com/internetofwater/nldi-services</a:t>
            </a:r>
            <a:endParaRPr lang="en-US" dirty="0"/>
          </a:p>
          <a:p>
            <a:pPr marL="457200" lvl="1" indent="0">
              <a:buNone/>
            </a:pPr>
            <a:endParaRPr lang="en-US" dirty="0"/>
          </a:p>
          <a:p>
            <a:pPr marL="457200" lvl="1" indent="0">
              <a:buNone/>
            </a:pPr>
            <a:r>
              <a:rPr lang="en-US" dirty="0"/>
              <a:t> </a:t>
            </a:r>
          </a:p>
          <a:p>
            <a:pPr lvl="1"/>
            <a:r>
              <a:rPr lang="en-US" dirty="0"/>
              <a:t>email </a:t>
            </a:r>
            <a:r>
              <a:rPr lang="en-US" dirty="0">
                <a:hlinkClick r:id="rId4"/>
              </a:rPr>
              <a:t>dblodgett@usgs.gov</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93039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11844029" cy="4351338"/>
          </a:xfrm>
        </p:spPr>
        <p:txBody>
          <a:bodyPr/>
          <a:lstStyle/>
          <a:p>
            <a:pPr marL="0" indent="0">
              <a:buNone/>
            </a:pPr>
            <a:r>
              <a:rPr lang="en-US" dirty="0"/>
              <a:t>GET requests to URLs -&gt; </a:t>
            </a:r>
          </a:p>
          <a:p>
            <a:pPr marL="0" indent="0">
              <a:buNone/>
            </a:pPr>
            <a:r>
              <a:rPr lang="en-US" dirty="0"/>
              <a:t>                     Receive </a:t>
            </a:r>
            <a:r>
              <a:rPr lang="en-US" dirty="0" err="1"/>
              <a:t>GeoJSON</a:t>
            </a:r>
            <a:r>
              <a:rPr lang="en-US" dirty="0"/>
              <a:t> -&gt; </a:t>
            </a:r>
          </a:p>
          <a:p>
            <a:pPr marL="0" indent="0">
              <a:buNone/>
            </a:pPr>
            <a:r>
              <a:rPr lang="en-US" dirty="0"/>
              <a:t>                               Use in analysis, GIS </a:t>
            </a:r>
            <a:r>
              <a:rPr lang="en-US"/>
              <a:t>software, </a:t>
            </a:r>
            <a:r>
              <a:rPr lang="en-US" dirty="0"/>
              <a:t>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524" y="5178438"/>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22593C-A22C-CA47-BA0F-7A85500E1986}"/>
              </a:ext>
            </a:extLst>
          </p:cNvPr>
          <p:cNvPicPr>
            <a:picLocks noChangeAspect="1"/>
          </p:cNvPicPr>
          <p:nvPr/>
        </p:nvPicPr>
        <p:blipFill>
          <a:blip r:embed="rId9"/>
          <a:stretch>
            <a:fillRect/>
          </a:stretch>
        </p:blipFill>
        <p:spPr>
          <a:xfrm>
            <a:off x="5314697" y="5166356"/>
            <a:ext cx="1409827" cy="1534224"/>
          </a:xfrm>
          <a:prstGeom prst="rect">
            <a:avLst/>
          </a:prstGeom>
        </p:spPr>
      </p:pic>
      <p:sp>
        <p:nvSpPr>
          <p:cNvPr id="12" name="TextBox 11">
            <a:extLst>
              <a:ext uri="{FF2B5EF4-FFF2-40B4-BE49-F238E27FC236}">
                <a16:creationId xmlns:a16="http://schemas.microsoft.com/office/drawing/2014/main" id="{1FA62507-E067-A443-918F-95EE57E1066F}"/>
              </a:ext>
            </a:extLst>
          </p:cNvPr>
          <p:cNvSpPr txBox="1"/>
          <p:nvPr/>
        </p:nvSpPr>
        <p:spPr>
          <a:xfrm>
            <a:off x="5441245" y="705105"/>
            <a:ext cx="6096000" cy="646331"/>
          </a:xfrm>
          <a:prstGeom prst="rect">
            <a:avLst/>
          </a:prstGeom>
          <a:noFill/>
        </p:spPr>
        <p:txBody>
          <a:bodyPr wrap="square">
            <a:spAutoFit/>
          </a:bodyPr>
          <a:lstStyle/>
          <a:p>
            <a:pPr marL="0" indent="0">
              <a:buNone/>
            </a:pPr>
            <a:r>
              <a:rPr lang="en-US" dirty="0"/>
              <a:t>Swagger docs: </a:t>
            </a:r>
          </a:p>
          <a:p>
            <a:pPr marL="0" indent="0">
              <a:buNone/>
            </a:pPr>
            <a:r>
              <a:rPr lang="en-US" dirty="0">
                <a:hlinkClick r:id="rId10"/>
              </a:rPr>
              <a:t>https://labs.waterdata.usgs.gov/api/nldi/swagger-ui/index.html</a:t>
            </a:r>
            <a:r>
              <a:rPr lang="en-US" dirty="0"/>
              <a:t> </a:t>
            </a:r>
          </a:p>
        </p:txBody>
      </p:sp>
    </p:spTree>
    <p:extLst>
      <p:ext uri="{BB962C8B-B14F-4D97-AF65-F5344CB8AC3E}">
        <p14:creationId xmlns:p14="http://schemas.microsoft.com/office/powerpoint/2010/main" val="1209680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958536" y="1803519"/>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Calibri Light"/>
                <a:ea typeface="+mj-ea"/>
                <a:cs typeface="+mj-cs"/>
                <a:hlinkClick r:id="rId3"/>
              </a:rPr>
              <a:t>https://storymaps.arcgis.com/stories/0ecb1aaf143b4e1981dbe30f38fceec5</a:t>
            </a:r>
            <a:r>
              <a:rPr lang="en-US" sz="3600" dirty="0">
                <a:latin typeface="Calibri Light"/>
                <a:ea typeface="+mj-ea"/>
                <a:cs typeface="+mj-cs"/>
              </a:rPr>
              <a:t> </a:t>
            </a:r>
            <a:endParaRPr lang="en-US" sz="1400" dirty="0"/>
          </a:p>
        </p:txBody>
      </p:sp>
      <p:sp>
        <p:nvSpPr>
          <p:cNvPr id="3" name="Title 1">
            <a:extLst>
              <a:ext uri="{FF2B5EF4-FFF2-40B4-BE49-F238E27FC236}">
                <a16:creationId xmlns:a16="http://schemas.microsoft.com/office/drawing/2014/main" id="{E3DC264B-3B62-7F4B-ACC1-84C82185F295}"/>
              </a:ext>
            </a:extLst>
          </p:cNvPr>
          <p:cNvSpPr>
            <a:spLocks noGrp="1"/>
          </p:cNvSpPr>
          <p:nvPr>
            <p:ph type="title"/>
          </p:nvPr>
        </p:nvSpPr>
        <p:spPr>
          <a:xfrm>
            <a:off x="838200" y="365125"/>
            <a:ext cx="10515600" cy="1325563"/>
          </a:xfrm>
        </p:spPr>
        <p:txBody>
          <a:bodyPr/>
          <a:lstStyle/>
          <a:p>
            <a:r>
              <a:rPr lang="en-US" dirty="0"/>
              <a:t>NLDI – How to use (Demo)</a:t>
            </a:r>
          </a:p>
        </p:txBody>
      </p:sp>
    </p:spTree>
    <p:extLst>
      <p:ext uri="{BB962C8B-B14F-4D97-AF65-F5344CB8AC3E}">
        <p14:creationId xmlns:p14="http://schemas.microsoft.com/office/powerpoint/2010/main" val="3229498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90" name="Google Shape;790;gd5edfd6000_0_232"/>
          <p:cNvSpPr/>
          <p:nvPr/>
        </p:nvSpPr>
        <p:spPr>
          <a:xfrm>
            <a:off x="0" y="-127300"/>
            <a:ext cx="12192000" cy="5479751"/>
          </a:xfrm>
          <a:prstGeom prst="rect">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C561E369-7B03-4DF1-9567-FC83BAA491F1}"/>
              </a:ext>
            </a:extLst>
          </p:cNvPr>
          <p:cNvPicPr>
            <a:picLocks noChangeAspect="1"/>
          </p:cNvPicPr>
          <p:nvPr/>
        </p:nvPicPr>
        <p:blipFill>
          <a:blip r:embed="rId3"/>
          <a:stretch>
            <a:fillRect/>
          </a:stretch>
        </p:blipFill>
        <p:spPr>
          <a:xfrm>
            <a:off x="156027" y="706303"/>
            <a:ext cx="5626329" cy="3243527"/>
          </a:xfrm>
          <a:prstGeom prst="rect">
            <a:avLst/>
          </a:prstGeom>
        </p:spPr>
      </p:pic>
      <p:sp>
        <p:nvSpPr>
          <p:cNvPr id="779" name="Google Shape;779;gd5edfd6000_0_232"/>
          <p:cNvSpPr/>
          <p:nvPr/>
        </p:nvSpPr>
        <p:spPr>
          <a:xfrm>
            <a:off x="7717443" y="2060895"/>
            <a:ext cx="2759100" cy="2870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2" name="Google Shape;782;gd5edfd6000_0_232"/>
          <p:cNvSpPr/>
          <p:nvPr/>
        </p:nvSpPr>
        <p:spPr>
          <a:xfrm>
            <a:off x="6510408"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3" name="Google Shape;783;gd5edfd6000_0_232"/>
          <p:cNvSpPr txBox="1"/>
          <p:nvPr/>
        </p:nvSpPr>
        <p:spPr>
          <a:xfrm>
            <a:off x="6912561" y="2041657"/>
            <a:ext cx="11754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HubKit</a:t>
            </a:r>
            <a:endParaRPr kumimoji="0" sz="2800" b="0" i="0" u="none" strike="noStrike" kern="1200" cap="none" spc="0" normalizeH="0" baseline="0" noProof="0">
              <a:ln>
                <a:noFill/>
              </a:ln>
              <a:solidFill>
                <a:srgbClr val="0A3160"/>
              </a:solidFill>
              <a:effectLst/>
              <a:uLnTx/>
              <a:uFillTx/>
              <a:latin typeface="Avenir"/>
              <a:ea typeface="Avenir"/>
              <a:cs typeface="Avenir"/>
              <a:sym typeface="Avenir"/>
            </a:endParaRPr>
          </a:p>
        </p:txBody>
      </p:sp>
      <p:sp>
        <p:nvSpPr>
          <p:cNvPr id="784" name="Google Shape;784;gd5edfd6000_0_232"/>
          <p:cNvSpPr/>
          <p:nvPr/>
        </p:nvSpPr>
        <p:spPr>
          <a:xfrm>
            <a:off x="8904445"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5" name="Google Shape;785;gd5edfd6000_0_232"/>
          <p:cNvSpPr txBox="1"/>
          <p:nvPr/>
        </p:nvSpPr>
        <p:spPr>
          <a:xfrm>
            <a:off x="9077561" y="2041657"/>
            <a:ext cx="16578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Extraction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Google Shape;786;gd5edfd6000_0_232"/>
          <p:cNvSpPr txBox="1"/>
          <p:nvPr/>
        </p:nvSpPr>
        <p:spPr>
          <a:xfrm>
            <a:off x="6522375" y="2737255"/>
            <a:ext cx="1979700" cy="2708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Avenir"/>
                <a:ea typeface="Avenir"/>
                <a:cs typeface="Avenir"/>
                <a:sym typeface="Avenir"/>
              </a:rPr>
              <a:t>A free, open-source software suite that lets data providers automate the process of ingesting data, standardizing data, serving through an API, and serving relevant metadata</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Google Shape;788;gd5edfd6000_0_232"/>
          <p:cNvSpPr txBox="1"/>
          <p:nvPr/>
        </p:nvSpPr>
        <p:spPr>
          <a:xfrm>
            <a:off x="8904445" y="2679000"/>
            <a:ext cx="1979700" cy="2585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venir"/>
                <a:ea typeface="Avenir"/>
                <a:cs typeface="Avenir"/>
                <a:sym typeface="Avenir"/>
              </a:rPr>
              <a:t>Guidance and basic data extraction tools that make it easier for users to access data from already existing hubs, such as Water Quality Portal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Google Shape;791;gd5edfd6000_0_232"/>
          <p:cNvSpPr/>
          <p:nvPr/>
        </p:nvSpPr>
        <p:spPr>
          <a:xfrm>
            <a:off x="5951650" y="-122150"/>
            <a:ext cx="6062700" cy="5074500"/>
          </a:xfrm>
          <a:prstGeom prst="rect">
            <a:avLst/>
          </a:prstGeom>
          <a:solidFill>
            <a:srgbClr val="E7E6E6"/>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92" name="Google Shape;792;gd5edfd6000_0_232"/>
          <p:cNvPicPr preferRelativeResize="0"/>
          <p:nvPr/>
        </p:nvPicPr>
        <p:blipFill>
          <a:blip r:embed="rId4">
            <a:alphaModFix/>
          </a:blip>
          <a:stretch>
            <a:fillRect/>
          </a:stretch>
        </p:blipFill>
        <p:spPr>
          <a:xfrm>
            <a:off x="5973850" y="-127299"/>
            <a:ext cx="6051748" cy="985775"/>
          </a:xfrm>
          <a:prstGeom prst="rect">
            <a:avLst/>
          </a:prstGeom>
          <a:noFill/>
          <a:ln>
            <a:noFill/>
          </a:ln>
        </p:spPr>
      </p:pic>
      <p:pic>
        <p:nvPicPr>
          <p:cNvPr id="793" name="Google Shape;793;gd5edfd6000_0_232"/>
          <p:cNvPicPr preferRelativeResize="0"/>
          <p:nvPr/>
        </p:nvPicPr>
        <p:blipFill rotWithShape="1">
          <a:blip r:embed="rId5">
            <a:alphaModFix/>
          </a:blip>
          <a:srcRect l="17992" t="21705" r="69621" b="52884"/>
          <a:stretch/>
        </p:blipFill>
        <p:spPr>
          <a:xfrm>
            <a:off x="9404975" y="954487"/>
            <a:ext cx="1383373" cy="1596375"/>
          </a:xfrm>
          <a:prstGeom prst="rect">
            <a:avLst/>
          </a:prstGeom>
          <a:noFill/>
          <a:ln>
            <a:noFill/>
          </a:ln>
        </p:spPr>
      </p:pic>
      <p:pic>
        <p:nvPicPr>
          <p:cNvPr id="806" name="Google Shape;806;gd5edfd6000_0_232"/>
          <p:cNvPicPr preferRelativeResize="0"/>
          <p:nvPr/>
        </p:nvPicPr>
        <p:blipFill rotWithShape="1">
          <a:blip r:embed="rId5">
            <a:alphaModFix/>
          </a:blip>
          <a:srcRect l="18573" t="56712" r="70080" b="23855"/>
          <a:stretch/>
        </p:blipFill>
        <p:spPr>
          <a:xfrm>
            <a:off x="7211400" y="954497"/>
            <a:ext cx="1383352" cy="1332599"/>
          </a:xfrm>
          <a:prstGeom prst="rect">
            <a:avLst/>
          </a:prstGeom>
          <a:noFill/>
          <a:ln>
            <a:noFill/>
          </a:ln>
        </p:spPr>
      </p:pic>
      <p:pic>
        <p:nvPicPr>
          <p:cNvPr id="807" name="Google Shape;807;gd5edfd6000_0_232"/>
          <p:cNvPicPr preferRelativeResize="0"/>
          <p:nvPr/>
        </p:nvPicPr>
        <p:blipFill rotWithShape="1">
          <a:blip r:embed="rId5">
            <a:alphaModFix/>
          </a:blip>
          <a:srcRect l="18573" t="56712" r="70080" b="23855"/>
          <a:stretch/>
        </p:blipFill>
        <p:spPr>
          <a:xfrm>
            <a:off x="8252788" y="3169147"/>
            <a:ext cx="1383352" cy="1332599"/>
          </a:xfrm>
          <a:prstGeom prst="rect">
            <a:avLst/>
          </a:prstGeom>
          <a:noFill/>
          <a:ln>
            <a:noFill/>
          </a:ln>
        </p:spPr>
      </p:pic>
      <p:pic>
        <p:nvPicPr>
          <p:cNvPr id="808" name="Google Shape;808;gd5edfd6000_0_232"/>
          <p:cNvPicPr preferRelativeResize="0"/>
          <p:nvPr/>
        </p:nvPicPr>
        <p:blipFill rotWithShape="1">
          <a:blip r:embed="rId5">
            <a:alphaModFix/>
          </a:blip>
          <a:srcRect l="18573" t="56712" r="70080" b="23855"/>
          <a:stretch/>
        </p:blipFill>
        <p:spPr>
          <a:xfrm>
            <a:off x="6406400" y="3169147"/>
            <a:ext cx="1383352" cy="1332599"/>
          </a:xfrm>
          <a:prstGeom prst="rect">
            <a:avLst/>
          </a:prstGeom>
          <a:noFill/>
          <a:ln>
            <a:noFill/>
          </a:ln>
        </p:spPr>
      </p:pic>
      <p:cxnSp>
        <p:nvCxnSpPr>
          <p:cNvPr id="809" name="Google Shape;809;gd5edfd6000_0_232"/>
          <p:cNvCxnSpPr/>
          <p:nvPr/>
        </p:nvCxnSpPr>
        <p:spPr>
          <a:xfrm flipH="1">
            <a:off x="8594675" y="1752675"/>
            <a:ext cx="810300" cy="73500"/>
          </a:xfrm>
          <a:prstGeom prst="straightConnector1">
            <a:avLst/>
          </a:prstGeom>
          <a:noFill/>
          <a:ln w="28575" cap="flat" cmpd="sng">
            <a:solidFill>
              <a:schemeClr val="dk2"/>
            </a:solidFill>
            <a:prstDash val="solid"/>
            <a:round/>
            <a:headEnd type="none" w="med" len="med"/>
            <a:tailEnd type="triangle" w="med" len="med"/>
          </a:ln>
        </p:spPr>
      </p:cxnSp>
      <p:cxnSp>
        <p:nvCxnSpPr>
          <p:cNvPr id="810" name="Google Shape;810;gd5edfd6000_0_232"/>
          <p:cNvCxnSpPr>
            <a:endCxn id="808" idx="0"/>
          </p:cNvCxnSpPr>
          <p:nvPr/>
        </p:nvCxnSpPr>
        <p:spPr>
          <a:xfrm flipH="1">
            <a:off x="7098076" y="2215447"/>
            <a:ext cx="770100" cy="953700"/>
          </a:xfrm>
          <a:prstGeom prst="straightConnector1">
            <a:avLst/>
          </a:prstGeom>
          <a:noFill/>
          <a:ln w="28575" cap="flat" cmpd="sng">
            <a:solidFill>
              <a:srgbClr val="4A86E8"/>
            </a:solidFill>
            <a:prstDash val="solid"/>
            <a:round/>
            <a:headEnd type="triangle" w="med" len="med"/>
            <a:tailEnd type="triangle" w="med" len="med"/>
          </a:ln>
        </p:spPr>
      </p:cxnSp>
      <p:cxnSp>
        <p:nvCxnSpPr>
          <p:cNvPr id="811" name="Google Shape;811;gd5edfd6000_0_232"/>
          <p:cNvCxnSpPr>
            <a:endCxn id="807" idx="0"/>
          </p:cNvCxnSpPr>
          <p:nvPr/>
        </p:nvCxnSpPr>
        <p:spPr>
          <a:xfrm>
            <a:off x="8020464" y="2367847"/>
            <a:ext cx="924000" cy="801300"/>
          </a:xfrm>
          <a:prstGeom prst="straightConnector1">
            <a:avLst/>
          </a:prstGeom>
          <a:noFill/>
          <a:ln w="28575" cap="flat" cmpd="sng">
            <a:solidFill>
              <a:srgbClr val="4A86E8"/>
            </a:solidFill>
            <a:prstDash val="solid"/>
            <a:round/>
            <a:headEnd type="triangle" w="med" len="med"/>
            <a:tailEnd type="triangle" w="med" len="med"/>
          </a:ln>
        </p:spPr>
      </p:cxnSp>
      <p:cxnSp>
        <p:nvCxnSpPr>
          <p:cNvPr id="812" name="Google Shape;812;gd5edfd6000_0_232"/>
          <p:cNvCxnSpPr/>
          <p:nvPr/>
        </p:nvCxnSpPr>
        <p:spPr>
          <a:xfrm>
            <a:off x="7637352" y="3835446"/>
            <a:ext cx="827100" cy="14700"/>
          </a:xfrm>
          <a:prstGeom prst="straightConnector1">
            <a:avLst/>
          </a:prstGeom>
          <a:noFill/>
          <a:ln w="28575" cap="flat" cmpd="sng">
            <a:solidFill>
              <a:srgbClr val="4A86E8"/>
            </a:solidFill>
            <a:prstDash val="solid"/>
            <a:round/>
            <a:headEnd type="triangle" w="med" len="med"/>
            <a:tailEnd type="triangle" w="med" len="med"/>
          </a:ln>
        </p:spPr>
      </p:cxnSp>
      <p:pic>
        <p:nvPicPr>
          <p:cNvPr id="813" name="Google Shape;813;gd5edfd6000_0_232"/>
          <p:cNvPicPr preferRelativeResize="0"/>
          <p:nvPr/>
        </p:nvPicPr>
        <p:blipFill>
          <a:blip r:embed="rId6">
            <a:alphaModFix/>
          </a:blip>
          <a:stretch>
            <a:fillRect/>
          </a:stretch>
        </p:blipFill>
        <p:spPr>
          <a:xfrm>
            <a:off x="7348163" y="2576025"/>
            <a:ext cx="304200" cy="304200"/>
          </a:xfrm>
          <a:prstGeom prst="rect">
            <a:avLst/>
          </a:prstGeom>
          <a:noFill/>
          <a:ln>
            <a:noFill/>
          </a:ln>
        </p:spPr>
      </p:pic>
      <p:pic>
        <p:nvPicPr>
          <p:cNvPr id="814" name="Google Shape;814;gd5edfd6000_0_232"/>
          <p:cNvPicPr preferRelativeResize="0"/>
          <p:nvPr/>
        </p:nvPicPr>
        <p:blipFill>
          <a:blip r:embed="rId6">
            <a:alphaModFix/>
          </a:blip>
          <a:stretch>
            <a:fillRect/>
          </a:stretch>
        </p:blipFill>
        <p:spPr>
          <a:xfrm>
            <a:off x="8234200" y="2576025"/>
            <a:ext cx="304200" cy="304200"/>
          </a:xfrm>
          <a:prstGeom prst="rect">
            <a:avLst/>
          </a:prstGeom>
          <a:noFill/>
          <a:ln>
            <a:noFill/>
          </a:ln>
        </p:spPr>
      </p:pic>
      <p:pic>
        <p:nvPicPr>
          <p:cNvPr id="815" name="Google Shape;815;gd5edfd6000_0_232"/>
          <p:cNvPicPr preferRelativeResize="0"/>
          <p:nvPr/>
        </p:nvPicPr>
        <p:blipFill>
          <a:blip r:embed="rId6">
            <a:alphaModFix/>
          </a:blip>
          <a:stretch>
            <a:fillRect/>
          </a:stretch>
        </p:blipFill>
        <p:spPr>
          <a:xfrm>
            <a:off x="7869163" y="3683350"/>
            <a:ext cx="304200" cy="304200"/>
          </a:xfrm>
          <a:prstGeom prst="rect">
            <a:avLst/>
          </a:prstGeom>
          <a:noFill/>
          <a:ln>
            <a:noFill/>
          </a:ln>
        </p:spPr>
      </p:pic>
      <p:sp>
        <p:nvSpPr>
          <p:cNvPr id="816" name="Google Shape;816;gd5edfd6000_0_232"/>
          <p:cNvSpPr/>
          <p:nvPr/>
        </p:nvSpPr>
        <p:spPr>
          <a:xfrm>
            <a:off x="3718575" y="5842300"/>
            <a:ext cx="14820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Search engines</a:t>
            </a:r>
            <a:endParaRPr kumimoji="0"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Google Shape;817;gd5edfd6000_0_232"/>
          <p:cNvSpPr/>
          <p:nvPr/>
        </p:nvSpPr>
        <p:spPr>
          <a:xfrm>
            <a:off x="5347450" y="5842300"/>
            <a:ext cx="16335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Applications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18" name="Google Shape;818;gd5edfd6000_0_232"/>
          <p:cNvCxnSpPr>
            <a:stCxn id="816" idx="0"/>
            <a:endCxn id="819" idx="3"/>
          </p:cNvCxnSpPr>
          <p:nvPr/>
        </p:nvCxnSpPr>
        <p:spPr>
          <a:xfrm rot="10800000" flipH="1">
            <a:off x="4459575" y="4470100"/>
            <a:ext cx="1119300" cy="1372200"/>
          </a:xfrm>
          <a:prstGeom prst="straightConnector1">
            <a:avLst/>
          </a:prstGeom>
          <a:noFill/>
          <a:ln w="28575" cap="flat" cmpd="sng">
            <a:solidFill>
              <a:srgbClr val="014B8E"/>
            </a:solidFill>
            <a:prstDash val="solid"/>
            <a:round/>
            <a:headEnd type="triangle" w="med" len="med"/>
            <a:tailEnd type="none" w="med" len="med"/>
          </a:ln>
        </p:spPr>
      </p:cxnSp>
      <p:cxnSp>
        <p:nvCxnSpPr>
          <p:cNvPr id="820" name="Google Shape;820;gd5edfd6000_0_232"/>
          <p:cNvCxnSpPr>
            <a:stCxn id="817" idx="0"/>
          </p:cNvCxnSpPr>
          <p:nvPr/>
        </p:nvCxnSpPr>
        <p:spPr>
          <a:xfrm rot="10800000" flipH="1">
            <a:off x="6164200" y="4965400"/>
            <a:ext cx="115200" cy="876900"/>
          </a:xfrm>
          <a:prstGeom prst="straightConnector1">
            <a:avLst/>
          </a:prstGeom>
          <a:noFill/>
          <a:ln w="28575" cap="flat" cmpd="sng">
            <a:solidFill>
              <a:srgbClr val="014B8E"/>
            </a:solidFill>
            <a:prstDash val="solid"/>
            <a:round/>
            <a:headEnd type="triangle" w="med" len="med"/>
            <a:tailEnd type="none" w="med" len="med"/>
          </a:ln>
        </p:spPr>
      </p:cxnSp>
      <p:cxnSp>
        <p:nvCxnSpPr>
          <p:cNvPr id="821" name="Google Shape;821;gd5edfd6000_0_232"/>
          <p:cNvCxnSpPr/>
          <p:nvPr/>
        </p:nvCxnSpPr>
        <p:spPr>
          <a:xfrm>
            <a:off x="5635700" y="3827946"/>
            <a:ext cx="1082100" cy="3000"/>
          </a:xfrm>
          <a:prstGeom prst="straightConnector1">
            <a:avLst/>
          </a:prstGeom>
          <a:noFill/>
          <a:ln w="28575" cap="flat" cmpd="sng">
            <a:solidFill>
              <a:srgbClr val="4A86E8"/>
            </a:solidFill>
            <a:prstDash val="solid"/>
            <a:round/>
            <a:headEnd type="triangle" w="med" len="med"/>
            <a:tailEnd type="triangle" w="med" len="med"/>
          </a:ln>
        </p:spPr>
      </p:cxnSp>
      <p:sp>
        <p:nvSpPr>
          <p:cNvPr id="819" name="Google Shape;819;gd5edfd6000_0_232"/>
          <p:cNvSpPr/>
          <p:nvPr/>
        </p:nvSpPr>
        <p:spPr>
          <a:xfrm>
            <a:off x="4949479" y="768153"/>
            <a:ext cx="4297200" cy="4337100"/>
          </a:xfrm>
          <a:prstGeom prst="ellipse">
            <a:avLst/>
          </a:prstGeom>
          <a:solidFill>
            <a:srgbClr val="014B8E">
              <a:alpha val="41900"/>
            </a:srgbClr>
          </a:solidFill>
          <a:ln w="12700" cap="flat" cmpd="sng">
            <a:solidFill>
              <a:srgbClr val="642F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63C1"/>
              </a:buClr>
              <a:buSzPts val="2640"/>
              <a:buFont typeface="Noto Sans Symbols"/>
              <a:buNone/>
              <a:tabLst/>
              <a:defRPr/>
            </a:pPr>
            <a:r>
              <a:rPr kumimoji="0" lang="en-US" sz="4500" b="0" i="0" u="none" strike="noStrike" kern="1200" cap="none" spc="0" normalizeH="0" baseline="0" noProof="0">
                <a:ln>
                  <a:noFill/>
                </a:ln>
                <a:solidFill>
                  <a:prstClr val="white"/>
                </a:solidFill>
                <a:effectLst/>
                <a:uLnTx/>
                <a:uFillTx/>
                <a:latin typeface="Courier New"/>
                <a:ea typeface="Courier New"/>
                <a:cs typeface="Courier New"/>
                <a:sym typeface="Courier New"/>
              </a:rPr>
              <a:t>an internet of water</a:t>
            </a:r>
            <a:endParaRPr kumimoji="0" sz="3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675;gd5edfd6000_0_84">
            <a:extLst>
              <a:ext uri="{FF2B5EF4-FFF2-40B4-BE49-F238E27FC236}">
                <a16:creationId xmlns:a16="http://schemas.microsoft.com/office/drawing/2014/main" id="{14A08030-4C97-43C3-84C0-79147EF93346}"/>
              </a:ext>
            </a:extLst>
          </p:cNvPr>
          <p:cNvSpPr txBox="1"/>
          <p:nvPr/>
        </p:nvSpPr>
        <p:spPr>
          <a:xfrm>
            <a:off x="207575" y="-52125"/>
            <a:ext cx="5641500" cy="677078"/>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base" latinLnBrk="0" hangingPunct="1">
              <a:lnSpc>
                <a:spcPct val="100000"/>
              </a:lnSpc>
              <a:spcBef>
                <a:spcPts val="0"/>
              </a:spcBef>
              <a:spcAft>
                <a:spcPts val="0"/>
              </a:spcAft>
              <a:buClr>
                <a:srgbClr val="BC5FBC"/>
              </a:buClr>
              <a:buSzPct val="110000"/>
              <a:buFont typeface="Wingdings" panose="05000000000000000000" pitchFamily="2" charset="2"/>
              <a:buNone/>
              <a:tabLst/>
              <a:defRPr/>
            </a:pPr>
            <a:r>
              <a:rPr kumimoji="0" lang="en-US" sz="3200" b="0" i="0" u="none" strike="noStrike" kern="1200" cap="none" spc="0" normalizeH="0" baseline="0" noProof="0" dirty="0">
                <a:ln>
                  <a:noFill/>
                </a:ln>
                <a:solidFill>
                  <a:srgbClr val="006F4B"/>
                </a:solidFill>
                <a:effectLst/>
                <a:uLnTx/>
                <a:uFillTx/>
                <a:latin typeface="Arial"/>
                <a:ea typeface="Avenir"/>
                <a:cs typeface="Avenir"/>
                <a:sym typeface="Avenir"/>
              </a:rPr>
              <a:t>3DHP Infostructure</a:t>
            </a:r>
            <a:endParaRPr kumimoji="0" sz="3200" b="0" i="0" u="none" strike="noStrike" kern="1200" cap="none" spc="0" normalizeH="0" baseline="0" noProof="0" dirty="0">
              <a:ln>
                <a:noFill/>
              </a:ln>
              <a:solidFill>
                <a:srgbClr val="006F4B"/>
              </a:solidFill>
              <a:effectLst/>
              <a:uLnTx/>
              <a:uFillTx/>
              <a:latin typeface="Arial"/>
              <a:ea typeface="Avenir"/>
              <a:cs typeface="Avenir"/>
              <a:sym typeface="Avenir"/>
            </a:endParaRPr>
          </a:p>
        </p:txBody>
      </p:sp>
    </p:spTree>
    <p:extLst>
      <p:ext uri="{BB962C8B-B14F-4D97-AF65-F5344CB8AC3E}">
        <p14:creationId xmlns:p14="http://schemas.microsoft.com/office/powerpoint/2010/main" val="3735414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lstStyle/>
          <a:p>
            <a:r>
              <a:rPr lang="en-US" dirty="0"/>
              <a:t>Documentation at </a:t>
            </a:r>
            <a:r>
              <a:rPr lang="en-US" dirty="0">
                <a:hlinkClick r:id="rId3"/>
              </a:rPr>
              <a:t>https://docs.geoconnex.us</a:t>
            </a:r>
            <a:r>
              <a:rPr lang="en-US" dirty="0"/>
              <a:t> </a:t>
            </a:r>
          </a:p>
          <a:p>
            <a:endParaRPr lang="en-US" dirty="0"/>
          </a:p>
          <a:p>
            <a:r>
              <a:rPr lang="en-US" dirty="0"/>
              <a:t>Reach out for help by submitting an issue to</a:t>
            </a:r>
          </a:p>
          <a:p>
            <a:pPr marL="0" indent="0">
              <a:buNone/>
            </a:pPr>
            <a:r>
              <a:rPr lang="en-US" dirty="0">
                <a:hlinkClick r:id="rId4"/>
              </a:rPr>
              <a:t>https://github.com/internetofwater/geoconnex.us</a:t>
            </a:r>
            <a:endParaRPr lang="en-US" dirty="0"/>
          </a:p>
          <a:p>
            <a:pPr marL="0" indent="0">
              <a:buNone/>
            </a:pPr>
            <a:endParaRPr lang="en-US" dirty="0"/>
          </a:p>
          <a:p>
            <a:pPr marL="0" indent="0">
              <a:buNone/>
            </a:pPr>
            <a:endParaRPr lang="en-US" dirty="0"/>
          </a:p>
          <a:p>
            <a:pPr marL="0" indent="0">
              <a:buNone/>
            </a:pPr>
            <a:r>
              <a:rPr lang="en-US" dirty="0"/>
              <a:t>Or email: </a:t>
            </a:r>
            <a:r>
              <a:rPr lang="en-US" dirty="0">
                <a:hlinkClick r:id="rId5"/>
              </a:rPr>
              <a:t>konda@lincolninst.edu</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0"/>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4"/>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a:solidFill>
                  <a:srgbClr val="0A3160"/>
                </a:solidFill>
                <a:latin typeface="Avenir"/>
                <a:ea typeface="Avenir"/>
                <a:cs typeface="Avenir"/>
                <a:sym typeface="Avenir"/>
              </a:rPr>
              <a:t>Motivations</a:t>
            </a:r>
            <a:endParaRPr sz="4800" b="1" i="0" u="none" strike="noStrike" cap="none">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75849"/>
            <a:ext cx="6051748" cy="985775"/>
          </a:xfrm>
          <a:prstGeom prst="rect">
            <a:avLst/>
          </a:prstGeom>
          <a:noFill/>
          <a:ln>
            <a:noFill/>
          </a:ln>
        </p:spPr>
      </p:pic>
      <p:sp>
        <p:nvSpPr>
          <p:cNvPr id="2" name="TextBox 1">
            <a:extLst>
              <a:ext uri="{FF2B5EF4-FFF2-40B4-BE49-F238E27FC236}">
                <a16:creationId xmlns:a16="http://schemas.microsoft.com/office/drawing/2014/main" id="{A8D386CA-F208-4C69-A00D-3FE39716AF2C}"/>
              </a:ext>
            </a:extLst>
          </p:cNvPr>
          <p:cNvSpPr txBox="1"/>
          <p:nvPr/>
        </p:nvSpPr>
        <p:spPr>
          <a:xfrm>
            <a:off x="962526" y="1593677"/>
            <a:ext cx="10443410" cy="6001643"/>
          </a:xfrm>
          <a:prstGeom prst="rect">
            <a:avLst/>
          </a:prstGeom>
          <a:noFill/>
        </p:spPr>
        <p:txBody>
          <a:bodyPr wrap="square" rtlCol="0">
            <a:spAutoFit/>
          </a:bodyPr>
          <a:lstStyle/>
          <a:p>
            <a:endParaRPr lang="en-US" sz="3200"/>
          </a:p>
          <a:p>
            <a:r>
              <a:rPr lang="en-US" sz="3200"/>
              <a:t>How can we quickly aggregate hydrologic relationships between features that are being calculated by numerous scientists and user groups?</a:t>
            </a:r>
          </a:p>
          <a:p>
            <a:endParaRPr lang="en-US" sz="3200"/>
          </a:p>
          <a:p>
            <a:r>
              <a:rPr lang="en-US" sz="3200">
                <a:solidFill>
                  <a:schemeClr val="accent1"/>
                </a:solidFill>
              </a:rPr>
              <a:t>“e.g. What discharge locations are upstream, including tributaries, of this water quality sensor?”</a:t>
            </a:r>
          </a:p>
          <a:p>
            <a:endParaRPr lang="en-US" sz="3200"/>
          </a:p>
          <a:p>
            <a:r>
              <a:rPr lang="en-US" sz="3200"/>
              <a:t>How do we maintain the usability of hydrographic dependency graphs over time?</a:t>
            </a:r>
          </a:p>
          <a:p>
            <a:endParaRPr lang="en-US" sz="3200"/>
          </a:p>
          <a:p>
            <a:endParaRPr lang="en-US" sz="3200"/>
          </a:p>
        </p:txBody>
      </p:sp>
    </p:spTree>
    <p:extLst>
      <p:ext uri="{BB962C8B-B14F-4D97-AF65-F5344CB8AC3E}">
        <p14:creationId xmlns:p14="http://schemas.microsoft.com/office/powerpoint/2010/main" val="4132100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530898"/>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pic>
        <p:nvPicPr>
          <p:cNvPr id="47" name="Google Shape;416;g10f1a622e4b_0_323" descr="A picture containing graphical user interface&#10;&#10;Description automatically generated">
            <a:extLst>
              <a:ext uri="{FF2B5EF4-FFF2-40B4-BE49-F238E27FC236}">
                <a16:creationId xmlns:a16="http://schemas.microsoft.com/office/drawing/2014/main" id="{7D65709E-2AA7-B549-8E87-507F14776CA6}"/>
              </a:ext>
            </a:extLst>
          </p:cNvPr>
          <p:cNvPicPr preferRelativeResize="0"/>
          <p:nvPr/>
        </p:nvPicPr>
        <p:blipFill rotWithShape="1">
          <a:blip r:embed="rId11">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2108628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20992</TotalTime>
  <Words>3594</Words>
  <Application>Microsoft Macintosh PowerPoint</Application>
  <PresentationFormat>Widescreen</PresentationFormat>
  <Paragraphs>478</Paragraphs>
  <Slides>54</Slides>
  <Notes>39</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Arial</vt:lpstr>
      <vt:lpstr>Avenir</vt:lpstr>
      <vt:lpstr>Calibri</vt:lpstr>
      <vt:lpstr>Calibri Light</vt:lpstr>
      <vt:lpstr>Courier New</vt:lpstr>
      <vt:lpstr>Noto Sans Symbols</vt:lpstr>
      <vt:lpstr>Source Sans Pro Web</vt:lpstr>
      <vt:lpstr>Wingdings</vt:lpstr>
      <vt:lpstr>Office Theme</vt:lpstr>
      <vt:lpstr>Office Theme</vt:lpstr>
      <vt:lpstr>PowerPoint Presentation</vt:lpstr>
      <vt:lpstr>PowerPoint Presentation</vt:lpstr>
      <vt:lpstr>PowerPoint Presentation</vt:lpstr>
      <vt:lpstr>PowerPoint Presentation</vt:lpstr>
      <vt:lpstr>Outline</vt:lpstr>
      <vt:lpstr>geoconnex.us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NLDI – How to use</vt:lpstr>
      <vt:lpstr>NLDI – How to use (Demo)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28</cp:revision>
  <dcterms:created xsi:type="dcterms:W3CDTF">2022-04-11T13:29:38Z</dcterms:created>
  <dcterms:modified xsi:type="dcterms:W3CDTF">2022-05-08T23:13:32Z</dcterms:modified>
</cp:coreProperties>
</file>